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79" r:id="rId2"/>
    <p:sldId id="280" r:id="rId3"/>
    <p:sldId id="281" r:id="rId4"/>
    <p:sldId id="272" r:id="rId5"/>
    <p:sldId id="273" r:id="rId6"/>
    <p:sldId id="274" r:id="rId7"/>
    <p:sldId id="275" r:id="rId8"/>
    <p:sldId id="276" r:id="rId9"/>
    <p:sldId id="277" r:id="rId10"/>
    <p:sldId id="278" r:id="rId11"/>
    <p:sldId id="282" r:id="rId12"/>
    <p:sldId id="291" r:id="rId13"/>
    <p:sldId id="292" r:id="rId14"/>
    <p:sldId id="293" r:id="rId15"/>
    <p:sldId id="283" r:id="rId16"/>
    <p:sldId id="284" r:id="rId17"/>
    <p:sldId id="285" r:id="rId18"/>
    <p:sldId id="286" r:id="rId19"/>
    <p:sldId id="287" r:id="rId20"/>
    <p:sldId id="288" r:id="rId21"/>
    <p:sldId id="289" r:id="rId22"/>
    <p:sldId id="290" r:id="rId23"/>
    <p:sldId id="294" r:id="rId24"/>
    <p:sldId id="295" r:id="rId25"/>
    <p:sldId id="296" r:id="rId26"/>
    <p:sldId id="297" r:id="rId27"/>
    <p:sldId id="299" r:id="rId28"/>
    <p:sldId id="301" r:id="rId29"/>
    <p:sldId id="298" r:id="rId30"/>
    <p:sldId id="30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74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0" autoAdjust="0"/>
    <p:restoredTop sz="94660"/>
  </p:normalViewPr>
  <p:slideViewPr>
    <p:cSldViewPr snapToGrid="0" showGuides="1">
      <p:cViewPr>
        <p:scale>
          <a:sx n="60" d="100"/>
          <a:sy n="60" d="100"/>
        </p:scale>
        <p:origin x="820" y="248"/>
      </p:cViewPr>
      <p:guideLst>
        <p:guide orient="horz" pos="2160"/>
        <p:guide pos="3816"/>
      </p:guideLst>
    </p:cSldViewPr>
  </p:slideViewPr>
  <p:notesTextViewPr>
    <p:cViewPr>
      <p:scale>
        <a:sx n="1" d="1"/>
        <a:sy n="1" d="1"/>
      </p:scale>
      <p:origin x="0" y="0"/>
    </p:cViewPr>
  </p:notesTextViewPr>
  <p:sorterViewPr>
    <p:cViewPr>
      <p:scale>
        <a:sx n="100" d="100"/>
        <a:sy n="100" d="100"/>
      </p:scale>
      <p:origin x="0" y="-82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1" cy="458788"/>
          </a:xfrm>
          <a:prstGeom prst="rect">
            <a:avLst/>
          </a:prstGeom>
        </p:spPr>
        <p:txBody>
          <a:bodyPr vert="horz" lIns="91426" tIns="45713" rIns="91426" bIns="45713" rtlCol="0"/>
          <a:lstStyle>
            <a:lvl1pPr algn="l">
              <a:defRPr sz="1100"/>
            </a:lvl1pPr>
          </a:lstStyle>
          <a:p>
            <a:endParaRPr lang="en-US"/>
          </a:p>
        </p:txBody>
      </p:sp>
      <p:sp>
        <p:nvSpPr>
          <p:cNvPr id="3" name="Date Placeholder 2"/>
          <p:cNvSpPr>
            <a:spLocks noGrp="1"/>
          </p:cNvSpPr>
          <p:nvPr>
            <p:ph type="dt" idx="1"/>
          </p:nvPr>
        </p:nvSpPr>
        <p:spPr>
          <a:xfrm>
            <a:off x="3884613" y="0"/>
            <a:ext cx="2971801" cy="458788"/>
          </a:xfrm>
          <a:prstGeom prst="rect">
            <a:avLst/>
          </a:prstGeom>
        </p:spPr>
        <p:txBody>
          <a:bodyPr vert="horz" lIns="91426" tIns="45713" rIns="91426" bIns="45713" rtlCol="0"/>
          <a:lstStyle>
            <a:lvl1pPr algn="r">
              <a:defRPr sz="1100"/>
            </a:lvl1pPr>
          </a:lstStyle>
          <a:p>
            <a:fld id="{90B77117-200D-4C24-9444-A3272AC92708}"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26" tIns="45713" rIns="91426" bIns="45713" rtlCol="0" anchor="ctr"/>
          <a:lstStyle/>
          <a:p>
            <a:endParaRPr lang="en-US"/>
          </a:p>
        </p:txBody>
      </p:sp>
      <p:sp>
        <p:nvSpPr>
          <p:cNvPr id="5" name="Notes Placeholder 4"/>
          <p:cNvSpPr>
            <a:spLocks noGrp="1"/>
          </p:cNvSpPr>
          <p:nvPr>
            <p:ph type="body" sz="quarter" idx="3"/>
          </p:nvPr>
        </p:nvSpPr>
        <p:spPr>
          <a:xfrm>
            <a:off x="685801" y="4400550"/>
            <a:ext cx="5486400" cy="3600450"/>
          </a:xfrm>
          <a:prstGeom prst="rect">
            <a:avLst/>
          </a:prstGeom>
        </p:spPr>
        <p:txBody>
          <a:bodyPr vert="horz" lIns="91426" tIns="45713" rIns="91426" bIns="4571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4"/>
            <a:ext cx="2971801" cy="458787"/>
          </a:xfrm>
          <a:prstGeom prst="rect">
            <a:avLst/>
          </a:prstGeom>
        </p:spPr>
        <p:txBody>
          <a:bodyPr vert="horz" lIns="91426" tIns="45713" rIns="91426" bIns="45713" rtlCol="0" anchor="b"/>
          <a:lstStyle>
            <a:lvl1pPr algn="l">
              <a:defRPr sz="1100"/>
            </a:lvl1pPr>
          </a:lstStyle>
          <a:p>
            <a:endParaRPr lang="en-US"/>
          </a:p>
        </p:txBody>
      </p:sp>
      <p:sp>
        <p:nvSpPr>
          <p:cNvPr id="7" name="Slide Number Placeholder 6"/>
          <p:cNvSpPr>
            <a:spLocks noGrp="1"/>
          </p:cNvSpPr>
          <p:nvPr>
            <p:ph type="sldNum" sz="quarter" idx="5"/>
          </p:nvPr>
        </p:nvSpPr>
        <p:spPr>
          <a:xfrm>
            <a:off x="3884613" y="8685214"/>
            <a:ext cx="2971801" cy="458787"/>
          </a:xfrm>
          <a:prstGeom prst="rect">
            <a:avLst/>
          </a:prstGeom>
        </p:spPr>
        <p:txBody>
          <a:bodyPr vert="horz" lIns="91426" tIns="45713" rIns="91426" bIns="45713" rtlCol="0" anchor="b"/>
          <a:lstStyle>
            <a:lvl1pPr algn="r">
              <a:defRPr sz="1100"/>
            </a:lvl1pPr>
          </a:lstStyle>
          <a:p>
            <a:fld id="{F5D29D2A-19FD-4990-8A4B-A132B4321E08}" type="slidenum">
              <a:rPr lang="en-US" smtClean="0"/>
              <a:t>‹#›</a:t>
            </a:fld>
            <a:endParaRPr lang="en-US"/>
          </a:p>
        </p:txBody>
      </p:sp>
    </p:spTree>
    <p:extLst>
      <p:ext uri="{BB962C8B-B14F-4D97-AF65-F5344CB8AC3E}">
        <p14:creationId xmlns:p14="http://schemas.microsoft.com/office/powerpoint/2010/main" val="39418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4</a:t>
            </a:fld>
            <a:endParaRPr lang="en-US"/>
          </a:p>
        </p:txBody>
      </p:sp>
    </p:spTree>
    <p:extLst>
      <p:ext uri="{BB962C8B-B14F-4D97-AF65-F5344CB8AC3E}">
        <p14:creationId xmlns:p14="http://schemas.microsoft.com/office/powerpoint/2010/main" val="6511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5</a:t>
            </a:fld>
            <a:endParaRPr lang="en-US"/>
          </a:p>
        </p:txBody>
      </p:sp>
    </p:spTree>
    <p:extLst>
      <p:ext uri="{BB962C8B-B14F-4D97-AF65-F5344CB8AC3E}">
        <p14:creationId xmlns:p14="http://schemas.microsoft.com/office/powerpoint/2010/main" val="396866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8</a:t>
            </a:fld>
            <a:endParaRPr lang="en-US"/>
          </a:p>
        </p:txBody>
      </p:sp>
    </p:spTree>
    <p:extLst>
      <p:ext uri="{BB962C8B-B14F-4D97-AF65-F5344CB8AC3E}">
        <p14:creationId xmlns:p14="http://schemas.microsoft.com/office/powerpoint/2010/main" val="247252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10</a:t>
            </a:fld>
            <a:endParaRPr lang="en-US"/>
          </a:p>
        </p:txBody>
      </p:sp>
    </p:spTree>
    <p:extLst>
      <p:ext uri="{BB962C8B-B14F-4D97-AF65-F5344CB8AC3E}">
        <p14:creationId xmlns:p14="http://schemas.microsoft.com/office/powerpoint/2010/main" val="3914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24</a:t>
            </a:fld>
            <a:endParaRPr lang="en-US"/>
          </a:p>
        </p:txBody>
      </p:sp>
    </p:spTree>
    <p:extLst>
      <p:ext uri="{BB962C8B-B14F-4D97-AF65-F5344CB8AC3E}">
        <p14:creationId xmlns:p14="http://schemas.microsoft.com/office/powerpoint/2010/main" val="331672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27</a:t>
            </a:fld>
            <a:endParaRPr lang="en-US"/>
          </a:p>
        </p:txBody>
      </p:sp>
    </p:spTree>
    <p:extLst>
      <p:ext uri="{BB962C8B-B14F-4D97-AF65-F5344CB8AC3E}">
        <p14:creationId xmlns:p14="http://schemas.microsoft.com/office/powerpoint/2010/main" val="9787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5058-7651-B552-2C57-DF3CCE567D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B02A6-260C-4104-E792-61A302C7A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A52463-2E5E-6719-A86E-7DBBADF4BA0E}"/>
              </a:ext>
            </a:extLst>
          </p:cNvPr>
          <p:cNvSpPr>
            <a:spLocks noGrp="1"/>
          </p:cNvSpPr>
          <p:nvPr>
            <p:ph type="dt" sz="half" idx="10"/>
          </p:nvPr>
        </p:nvSpPr>
        <p:spPr/>
        <p:txBody>
          <a:bodyPr/>
          <a:lstStyle/>
          <a:p>
            <a:fld id="{C0029B18-9E45-4374-8673-2D4794710B00}" type="datetimeFigureOut">
              <a:rPr lang="en-US" smtClean="0"/>
              <a:t>4/11/2025</a:t>
            </a:fld>
            <a:endParaRPr lang="en-US"/>
          </a:p>
        </p:txBody>
      </p:sp>
      <p:sp>
        <p:nvSpPr>
          <p:cNvPr id="5" name="Footer Placeholder 4">
            <a:extLst>
              <a:ext uri="{FF2B5EF4-FFF2-40B4-BE49-F238E27FC236}">
                <a16:creationId xmlns:a16="http://schemas.microsoft.com/office/drawing/2014/main" id="{DD41BC69-2572-47E2-2532-76301AF81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64AC0-D88A-A998-CE1A-A1CA84AC254C}"/>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67560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B8D2-DCBC-A21F-4CFD-9B9F27A578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FC862-3BC5-DC7E-BB7A-10E6936ADA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5D2AA-948A-C143-DF48-CE5E0A038958}"/>
              </a:ext>
            </a:extLst>
          </p:cNvPr>
          <p:cNvSpPr>
            <a:spLocks noGrp="1"/>
          </p:cNvSpPr>
          <p:nvPr>
            <p:ph type="dt" sz="half" idx="10"/>
          </p:nvPr>
        </p:nvSpPr>
        <p:spPr/>
        <p:txBody>
          <a:bodyPr/>
          <a:lstStyle/>
          <a:p>
            <a:fld id="{C0029B18-9E45-4374-8673-2D4794710B00}" type="datetimeFigureOut">
              <a:rPr lang="en-US" smtClean="0"/>
              <a:t>4/11/2025</a:t>
            </a:fld>
            <a:endParaRPr lang="en-US"/>
          </a:p>
        </p:txBody>
      </p:sp>
      <p:sp>
        <p:nvSpPr>
          <p:cNvPr id="5" name="Footer Placeholder 4">
            <a:extLst>
              <a:ext uri="{FF2B5EF4-FFF2-40B4-BE49-F238E27FC236}">
                <a16:creationId xmlns:a16="http://schemas.microsoft.com/office/drawing/2014/main" id="{3948D35F-75D2-1D73-85D5-6D26BCD89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24C28-8D52-61D7-0DDF-67EBA7630298}"/>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62749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DCDD06-7590-9E3F-8B0F-D2043E0C3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3F1422-50C8-0398-80B2-0E0A2A725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D7215-393B-B2F1-88A5-3242B6477160}"/>
              </a:ext>
            </a:extLst>
          </p:cNvPr>
          <p:cNvSpPr>
            <a:spLocks noGrp="1"/>
          </p:cNvSpPr>
          <p:nvPr>
            <p:ph type="dt" sz="half" idx="10"/>
          </p:nvPr>
        </p:nvSpPr>
        <p:spPr/>
        <p:txBody>
          <a:bodyPr/>
          <a:lstStyle/>
          <a:p>
            <a:fld id="{C0029B18-9E45-4374-8673-2D4794710B00}" type="datetimeFigureOut">
              <a:rPr lang="en-US" smtClean="0"/>
              <a:t>4/11/2025</a:t>
            </a:fld>
            <a:endParaRPr lang="en-US"/>
          </a:p>
        </p:txBody>
      </p:sp>
      <p:sp>
        <p:nvSpPr>
          <p:cNvPr id="5" name="Footer Placeholder 4">
            <a:extLst>
              <a:ext uri="{FF2B5EF4-FFF2-40B4-BE49-F238E27FC236}">
                <a16:creationId xmlns:a16="http://schemas.microsoft.com/office/drawing/2014/main" id="{48533B0C-C7CF-AD19-FBA6-5E00C25BC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E29A4-31EF-9266-E75E-462D517E62B1}"/>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31561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30DC-07A5-8745-C926-2547E19E3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D95F1-76C3-F09E-7DF7-31CCD9E877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5E34A-4E7A-85A4-2315-AC539BCCD259}"/>
              </a:ext>
            </a:extLst>
          </p:cNvPr>
          <p:cNvSpPr>
            <a:spLocks noGrp="1"/>
          </p:cNvSpPr>
          <p:nvPr>
            <p:ph type="dt" sz="half" idx="10"/>
          </p:nvPr>
        </p:nvSpPr>
        <p:spPr/>
        <p:txBody>
          <a:bodyPr/>
          <a:lstStyle/>
          <a:p>
            <a:fld id="{C0029B18-9E45-4374-8673-2D4794710B00}" type="datetimeFigureOut">
              <a:rPr lang="en-US" smtClean="0"/>
              <a:t>4/11/2025</a:t>
            </a:fld>
            <a:endParaRPr lang="en-US"/>
          </a:p>
        </p:txBody>
      </p:sp>
      <p:sp>
        <p:nvSpPr>
          <p:cNvPr id="5" name="Footer Placeholder 4">
            <a:extLst>
              <a:ext uri="{FF2B5EF4-FFF2-40B4-BE49-F238E27FC236}">
                <a16:creationId xmlns:a16="http://schemas.microsoft.com/office/drawing/2014/main" id="{02174F06-1064-B9A3-E9BF-5BFCD4D26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EE0E9-9B8B-1539-EB0F-603F792E76D3}"/>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420741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E75B-6FF6-1240-16A0-FC75D136DA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CCB81-73FE-F2F3-65F6-AEC5420787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57E293-2AB4-39D6-2B63-A95D9689E672}"/>
              </a:ext>
            </a:extLst>
          </p:cNvPr>
          <p:cNvSpPr>
            <a:spLocks noGrp="1"/>
          </p:cNvSpPr>
          <p:nvPr>
            <p:ph type="dt" sz="half" idx="10"/>
          </p:nvPr>
        </p:nvSpPr>
        <p:spPr/>
        <p:txBody>
          <a:bodyPr/>
          <a:lstStyle/>
          <a:p>
            <a:fld id="{C0029B18-9E45-4374-8673-2D4794710B00}" type="datetimeFigureOut">
              <a:rPr lang="en-US" smtClean="0"/>
              <a:t>4/11/2025</a:t>
            </a:fld>
            <a:endParaRPr lang="en-US"/>
          </a:p>
        </p:txBody>
      </p:sp>
      <p:sp>
        <p:nvSpPr>
          <p:cNvPr id="5" name="Footer Placeholder 4">
            <a:extLst>
              <a:ext uri="{FF2B5EF4-FFF2-40B4-BE49-F238E27FC236}">
                <a16:creationId xmlns:a16="http://schemas.microsoft.com/office/drawing/2014/main" id="{674BB3F0-89A4-A6CB-D5AE-40D5CA6A8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EDD41-87EF-F619-5D91-6CF09156BDD2}"/>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52017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1DAA-FEC2-9F25-0415-7BA061578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FEAF0-357F-2764-AA87-8B11F67482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CCCA77-5FDB-27C6-EF1B-CA2D2FD3A9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084575-5421-0E2F-E335-2251D71F0B76}"/>
              </a:ext>
            </a:extLst>
          </p:cNvPr>
          <p:cNvSpPr>
            <a:spLocks noGrp="1"/>
          </p:cNvSpPr>
          <p:nvPr>
            <p:ph type="dt" sz="half" idx="10"/>
          </p:nvPr>
        </p:nvSpPr>
        <p:spPr/>
        <p:txBody>
          <a:bodyPr/>
          <a:lstStyle/>
          <a:p>
            <a:fld id="{C0029B18-9E45-4374-8673-2D4794710B00}" type="datetimeFigureOut">
              <a:rPr lang="en-US" smtClean="0"/>
              <a:t>4/11/2025</a:t>
            </a:fld>
            <a:endParaRPr lang="en-US"/>
          </a:p>
        </p:txBody>
      </p:sp>
      <p:sp>
        <p:nvSpPr>
          <p:cNvPr id="6" name="Footer Placeholder 5">
            <a:extLst>
              <a:ext uri="{FF2B5EF4-FFF2-40B4-BE49-F238E27FC236}">
                <a16:creationId xmlns:a16="http://schemas.microsoft.com/office/drawing/2014/main" id="{008F95E3-47CF-B427-0F0D-D6277F41C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086FCB-BB1F-6196-C73D-A30C022C5DD6}"/>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844509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D252-F255-54C2-7279-94467FFAC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AB7434-5C3B-21D3-F3CC-66FAC8938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BC447F-DC2C-4580-A27F-F80DBDFC06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7EC868-B659-E3DE-15A9-B12698E31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7FC654-27C7-03E2-15EF-E384C77153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88F7B-08C8-EB50-749A-1A26D63B0545}"/>
              </a:ext>
            </a:extLst>
          </p:cNvPr>
          <p:cNvSpPr>
            <a:spLocks noGrp="1"/>
          </p:cNvSpPr>
          <p:nvPr>
            <p:ph type="dt" sz="half" idx="10"/>
          </p:nvPr>
        </p:nvSpPr>
        <p:spPr/>
        <p:txBody>
          <a:bodyPr/>
          <a:lstStyle/>
          <a:p>
            <a:fld id="{C0029B18-9E45-4374-8673-2D4794710B00}" type="datetimeFigureOut">
              <a:rPr lang="en-US" smtClean="0"/>
              <a:t>4/11/2025</a:t>
            </a:fld>
            <a:endParaRPr lang="en-US"/>
          </a:p>
        </p:txBody>
      </p:sp>
      <p:sp>
        <p:nvSpPr>
          <p:cNvPr id="8" name="Footer Placeholder 7">
            <a:extLst>
              <a:ext uri="{FF2B5EF4-FFF2-40B4-BE49-F238E27FC236}">
                <a16:creationId xmlns:a16="http://schemas.microsoft.com/office/drawing/2014/main" id="{30E0747B-5D60-5E12-75C4-E3DA6591B1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4E31BE-01A1-7BCE-3572-5B5089D175CE}"/>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05342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549F-8A0B-0BF4-423D-E445BC4895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C95DB-7B9D-823C-742A-21E262BD449C}"/>
              </a:ext>
            </a:extLst>
          </p:cNvPr>
          <p:cNvSpPr>
            <a:spLocks noGrp="1"/>
          </p:cNvSpPr>
          <p:nvPr>
            <p:ph type="dt" sz="half" idx="10"/>
          </p:nvPr>
        </p:nvSpPr>
        <p:spPr/>
        <p:txBody>
          <a:bodyPr/>
          <a:lstStyle/>
          <a:p>
            <a:fld id="{C0029B18-9E45-4374-8673-2D4794710B00}" type="datetimeFigureOut">
              <a:rPr lang="en-US" smtClean="0"/>
              <a:t>4/11/2025</a:t>
            </a:fld>
            <a:endParaRPr lang="en-US"/>
          </a:p>
        </p:txBody>
      </p:sp>
      <p:sp>
        <p:nvSpPr>
          <p:cNvPr id="4" name="Footer Placeholder 3">
            <a:extLst>
              <a:ext uri="{FF2B5EF4-FFF2-40B4-BE49-F238E27FC236}">
                <a16:creationId xmlns:a16="http://schemas.microsoft.com/office/drawing/2014/main" id="{800FF2AA-9E73-BEC2-820B-098F4964C1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5C3FC7-083C-A6AC-D289-9D7B628DC349}"/>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78311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91BA22-E769-2030-B2BD-FB2C5C834C53}"/>
              </a:ext>
            </a:extLst>
          </p:cNvPr>
          <p:cNvSpPr>
            <a:spLocks noGrp="1"/>
          </p:cNvSpPr>
          <p:nvPr>
            <p:ph type="dt" sz="half" idx="10"/>
          </p:nvPr>
        </p:nvSpPr>
        <p:spPr/>
        <p:txBody>
          <a:bodyPr/>
          <a:lstStyle/>
          <a:p>
            <a:fld id="{C0029B18-9E45-4374-8673-2D4794710B00}" type="datetimeFigureOut">
              <a:rPr lang="en-US" smtClean="0"/>
              <a:t>4/11/2025</a:t>
            </a:fld>
            <a:endParaRPr lang="en-US"/>
          </a:p>
        </p:txBody>
      </p:sp>
      <p:sp>
        <p:nvSpPr>
          <p:cNvPr id="3" name="Footer Placeholder 2">
            <a:extLst>
              <a:ext uri="{FF2B5EF4-FFF2-40B4-BE49-F238E27FC236}">
                <a16:creationId xmlns:a16="http://schemas.microsoft.com/office/drawing/2014/main" id="{9D992DD7-CBB7-C2EB-77EB-2932AE8DC3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9158C9-6B12-AA2D-268D-740A62705F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554106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D93A-6FDE-C562-2F4D-BAA239B283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31616C-0219-ABB5-0AAE-88FBB48C38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2705E0-37AB-E341-7FE2-FCCBBE645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E1D93-9074-F665-13DC-62E82B46CC73}"/>
              </a:ext>
            </a:extLst>
          </p:cNvPr>
          <p:cNvSpPr>
            <a:spLocks noGrp="1"/>
          </p:cNvSpPr>
          <p:nvPr>
            <p:ph type="dt" sz="half" idx="10"/>
          </p:nvPr>
        </p:nvSpPr>
        <p:spPr/>
        <p:txBody>
          <a:bodyPr/>
          <a:lstStyle/>
          <a:p>
            <a:fld id="{C0029B18-9E45-4374-8673-2D4794710B00}" type="datetimeFigureOut">
              <a:rPr lang="en-US" smtClean="0"/>
              <a:t>4/11/2025</a:t>
            </a:fld>
            <a:endParaRPr lang="en-US"/>
          </a:p>
        </p:txBody>
      </p:sp>
      <p:sp>
        <p:nvSpPr>
          <p:cNvPr id="6" name="Footer Placeholder 5">
            <a:extLst>
              <a:ext uri="{FF2B5EF4-FFF2-40B4-BE49-F238E27FC236}">
                <a16:creationId xmlns:a16="http://schemas.microsoft.com/office/drawing/2014/main" id="{C4CB0CE4-C172-07BA-7BF1-3AD98A23C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34547-DB0F-7C48-2A46-E820E36B760F}"/>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4464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2D26-9C34-91C6-0385-69A7A483B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035AF2-5922-EABD-67FC-807F7B212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F81C43-13E3-3398-19A5-BCCC2709D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04D88-2C8E-2B97-01B0-8C57853E849A}"/>
              </a:ext>
            </a:extLst>
          </p:cNvPr>
          <p:cNvSpPr>
            <a:spLocks noGrp="1"/>
          </p:cNvSpPr>
          <p:nvPr>
            <p:ph type="dt" sz="half" idx="10"/>
          </p:nvPr>
        </p:nvSpPr>
        <p:spPr/>
        <p:txBody>
          <a:bodyPr/>
          <a:lstStyle/>
          <a:p>
            <a:fld id="{C0029B18-9E45-4374-8673-2D4794710B00}" type="datetimeFigureOut">
              <a:rPr lang="en-US" smtClean="0"/>
              <a:t>4/11/2025</a:t>
            </a:fld>
            <a:endParaRPr lang="en-US"/>
          </a:p>
        </p:txBody>
      </p:sp>
      <p:sp>
        <p:nvSpPr>
          <p:cNvPr id="6" name="Footer Placeholder 5">
            <a:extLst>
              <a:ext uri="{FF2B5EF4-FFF2-40B4-BE49-F238E27FC236}">
                <a16:creationId xmlns:a16="http://schemas.microsoft.com/office/drawing/2014/main" id="{F8D3B5A8-F245-44F0-974E-4D9E08EC52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E52DB-99B3-F2F7-2FDE-09D5B95DAC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363494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48BDF-C8EC-2F81-A33F-202E4B7BEF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8FC265-B89A-E0AC-CB86-D17D0DD27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76BA9-7AAB-EE34-D128-EA8287E7F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029B18-9E45-4374-8673-2D4794710B00}" type="datetimeFigureOut">
              <a:rPr lang="en-US" smtClean="0"/>
              <a:t>4/11/2025</a:t>
            </a:fld>
            <a:endParaRPr lang="en-US"/>
          </a:p>
        </p:txBody>
      </p:sp>
      <p:sp>
        <p:nvSpPr>
          <p:cNvPr id="5" name="Footer Placeholder 4">
            <a:extLst>
              <a:ext uri="{FF2B5EF4-FFF2-40B4-BE49-F238E27FC236}">
                <a16:creationId xmlns:a16="http://schemas.microsoft.com/office/drawing/2014/main" id="{F33B1684-C302-0431-DBEC-914DC50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66D7CC6-FE85-F637-D610-1E8470251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3CE4FA-2D24-4BFE-8000-A85B6D953DEA}" type="slidenum">
              <a:rPr lang="en-US" smtClean="0"/>
              <a:t>‹#›</a:t>
            </a:fld>
            <a:endParaRPr lang="en-US"/>
          </a:p>
        </p:txBody>
      </p:sp>
    </p:spTree>
    <p:extLst>
      <p:ext uri="{BB962C8B-B14F-4D97-AF65-F5344CB8AC3E}">
        <p14:creationId xmlns:p14="http://schemas.microsoft.com/office/powerpoint/2010/main" val="3863896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q.com/products/windaq/"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pololu.com/product/1372/" TargetMode="External"/><Relationship Id="rId4" Type="http://schemas.openxmlformats.org/officeDocument/2006/relationships/hyperlink" Target="https://www.picotech.com/download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8BFB515-F5DD-2A94-BD4C-6202C63DB9ED}"/>
              </a:ext>
            </a:extLst>
          </p:cNvPr>
          <p:cNvPicPr>
            <a:picLocks noChangeAspect="1"/>
          </p:cNvPicPr>
          <p:nvPr/>
        </p:nvPicPr>
        <p:blipFill>
          <a:blip r:embed="rId2"/>
          <a:stretch>
            <a:fillRect/>
          </a:stretch>
        </p:blipFill>
        <p:spPr>
          <a:xfrm>
            <a:off x="4181475" y="1879282"/>
            <a:ext cx="3829050" cy="3099435"/>
          </a:xfrm>
          <a:prstGeom prst="rect">
            <a:avLst/>
          </a:prstGeom>
        </p:spPr>
      </p:pic>
      <p:sp>
        <p:nvSpPr>
          <p:cNvPr id="5" name="Arrow: Right 4">
            <a:extLst>
              <a:ext uri="{FF2B5EF4-FFF2-40B4-BE49-F238E27FC236}">
                <a16:creationId xmlns:a16="http://schemas.microsoft.com/office/drawing/2014/main" id="{6A418995-BE02-0B87-6E11-7E9DC055F7D3}"/>
              </a:ext>
            </a:extLst>
          </p:cNvPr>
          <p:cNvSpPr/>
          <p:nvPr/>
        </p:nvSpPr>
        <p:spPr>
          <a:xfrm>
            <a:off x="3705225" y="2619375"/>
            <a:ext cx="571500" cy="209550"/>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A55B319-81A1-D903-9CC7-78558AD0BCDE}"/>
              </a:ext>
            </a:extLst>
          </p:cNvPr>
          <p:cNvSpPr/>
          <p:nvPr/>
        </p:nvSpPr>
        <p:spPr>
          <a:xfrm>
            <a:off x="4733925" y="384809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294595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8D4D9D-673B-EBE3-F15D-866C0EF1CC5B}"/>
              </a:ext>
            </a:extLst>
          </p:cNvPr>
          <p:cNvPicPr>
            <a:picLocks noChangeAspect="1"/>
          </p:cNvPicPr>
          <p:nvPr/>
        </p:nvPicPr>
        <p:blipFill>
          <a:blip r:embed="rId3"/>
          <a:stretch>
            <a:fillRect/>
          </a:stretch>
        </p:blipFill>
        <p:spPr>
          <a:xfrm>
            <a:off x="3127110" y="0"/>
            <a:ext cx="5937779" cy="6858000"/>
          </a:xfrm>
          <a:prstGeom prst="rect">
            <a:avLst/>
          </a:prstGeom>
        </p:spPr>
      </p:pic>
      <p:sp>
        <p:nvSpPr>
          <p:cNvPr id="8" name="Speech Bubble: Rectangle with Corners Rounded 7">
            <a:extLst>
              <a:ext uri="{FF2B5EF4-FFF2-40B4-BE49-F238E27FC236}">
                <a16:creationId xmlns:a16="http://schemas.microsoft.com/office/drawing/2014/main" id="{40A356DA-897B-2C87-9BE5-C18657D9943D}"/>
              </a:ext>
            </a:extLst>
          </p:cNvPr>
          <p:cNvSpPr/>
          <p:nvPr/>
        </p:nvSpPr>
        <p:spPr>
          <a:xfrm>
            <a:off x="6207512" y="512957"/>
            <a:ext cx="2066693" cy="1025316"/>
          </a:xfrm>
          <a:prstGeom prst="wedgeRoundRectCallout">
            <a:avLst>
              <a:gd name="adj1" fmla="val -61809"/>
              <a:gd name="adj2" fmla="val 7000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Config File Selection Field</a:t>
            </a:r>
          </a:p>
          <a:p>
            <a:pPr algn="ctr"/>
            <a:r>
              <a:rPr lang="en-US" dirty="0"/>
              <a:t>Saved in Register</a:t>
            </a:r>
          </a:p>
        </p:txBody>
      </p:sp>
      <p:sp>
        <p:nvSpPr>
          <p:cNvPr id="9" name="Speech Bubble: Rectangle with Corners Rounded 8">
            <a:extLst>
              <a:ext uri="{FF2B5EF4-FFF2-40B4-BE49-F238E27FC236}">
                <a16:creationId xmlns:a16="http://schemas.microsoft.com/office/drawing/2014/main" id="{8E73A08D-C810-A024-46F4-7AB4DC45BCF3}"/>
              </a:ext>
            </a:extLst>
          </p:cNvPr>
          <p:cNvSpPr/>
          <p:nvPr/>
        </p:nvSpPr>
        <p:spPr>
          <a:xfrm>
            <a:off x="7040135" y="1694389"/>
            <a:ext cx="2404947" cy="424343"/>
          </a:xfrm>
          <a:prstGeom prst="wedgeRoundRectCallout">
            <a:avLst>
              <a:gd name="adj1" fmla="val -98439"/>
              <a:gd name="adj2" fmla="val 16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p:txBody>
      </p:sp>
      <p:sp>
        <p:nvSpPr>
          <p:cNvPr id="10" name="Speech Bubble: Rectangle with Corners Rounded 9">
            <a:extLst>
              <a:ext uri="{FF2B5EF4-FFF2-40B4-BE49-F238E27FC236}">
                <a16:creationId xmlns:a16="http://schemas.microsoft.com/office/drawing/2014/main" id="{65991BB6-3985-5977-5821-2C3008ACA89F}"/>
              </a:ext>
            </a:extLst>
          </p:cNvPr>
          <p:cNvSpPr/>
          <p:nvPr/>
        </p:nvSpPr>
        <p:spPr>
          <a:xfrm>
            <a:off x="6659942" y="2274849"/>
            <a:ext cx="2404947" cy="624468"/>
          </a:xfrm>
          <a:prstGeom prst="wedgeRoundRectCallout">
            <a:avLst>
              <a:gd name="adj1" fmla="val -69691"/>
              <a:gd name="adj2" fmla="val -3487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Available Selection in  current folder</a:t>
            </a:r>
          </a:p>
        </p:txBody>
      </p:sp>
      <p:sp>
        <p:nvSpPr>
          <p:cNvPr id="11" name="Speech Bubble: Rectangle with Corners Rounded 10">
            <a:extLst>
              <a:ext uri="{FF2B5EF4-FFF2-40B4-BE49-F238E27FC236}">
                <a16:creationId xmlns:a16="http://schemas.microsoft.com/office/drawing/2014/main" id="{BC66DFC1-681C-7082-C135-0A9F8353F4C7}"/>
              </a:ext>
            </a:extLst>
          </p:cNvPr>
          <p:cNvSpPr/>
          <p:nvPr/>
        </p:nvSpPr>
        <p:spPr>
          <a:xfrm>
            <a:off x="5664820" y="3011426"/>
            <a:ext cx="2404947" cy="417574"/>
          </a:xfrm>
          <a:prstGeom prst="wedgeRoundRectCallout">
            <a:avLst>
              <a:gd name="adj1" fmla="val -86383"/>
              <a:gd name="adj2" fmla="val -13902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Change Folder</a:t>
            </a:r>
          </a:p>
        </p:txBody>
      </p:sp>
      <p:sp>
        <p:nvSpPr>
          <p:cNvPr id="12" name="Speech Bubble: Rectangle with Corners Rounded 11">
            <a:extLst>
              <a:ext uri="{FF2B5EF4-FFF2-40B4-BE49-F238E27FC236}">
                <a16:creationId xmlns:a16="http://schemas.microsoft.com/office/drawing/2014/main" id="{6EE853EF-D449-444B-67FA-ADF592778261}"/>
              </a:ext>
            </a:extLst>
          </p:cNvPr>
          <p:cNvSpPr/>
          <p:nvPr/>
        </p:nvSpPr>
        <p:spPr>
          <a:xfrm>
            <a:off x="7040134" y="5498447"/>
            <a:ext cx="2404947" cy="624468"/>
          </a:xfrm>
          <a:prstGeom prst="wedgeRoundRectCallout">
            <a:avLst>
              <a:gd name="adj1" fmla="val -97048"/>
              <a:gd name="adj2" fmla="val 9048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a:p>
            <a:pPr algn="ctr"/>
            <a:r>
              <a:rPr lang="en-US" dirty="0"/>
              <a:t>Full Path &amp; Name</a:t>
            </a:r>
          </a:p>
        </p:txBody>
      </p:sp>
    </p:spTree>
    <p:extLst>
      <p:ext uri="{BB962C8B-B14F-4D97-AF65-F5344CB8AC3E}">
        <p14:creationId xmlns:p14="http://schemas.microsoft.com/office/powerpoint/2010/main" val="3177616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36C0EF-F3E4-8638-F10D-386D378A26BD}"/>
              </a:ext>
            </a:extLst>
          </p:cNvPr>
          <p:cNvPicPr>
            <a:picLocks noChangeAspect="1"/>
          </p:cNvPicPr>
          <p:nvPr/>
        </p:nvPicPr>
        <p:blipFill>
          <a:blip r:embed="rId2"/>
          <a:stretch>
            <a:fillRect/>
          </a:stretch>
        </p:blipFill>
        <p:spPr>
          <a:xfrm>
            <a:off x="3061864" y="1976235"/>
            <a:ext cx="6068272" cy="2905530"/>
          </a:xfrm>
          <a:prstGeom prst="rect">
            <a:avLst/>
          </a:prstGeom>
        </p:spPr>
      </p:pic>
      <p:sp>
        <p:nvSpPr>
          <p:cNvPr id="6" name="Speech Bubble: Rectangle with Corners Rounded 5">
            <a:extLst>
              <a:ext uri="{FF2B5EF4-FFF2-40B4-BE49-F238E27FC236}">
                <a16:creationId xmlns:a16="http://schemas.microsoft.com/office/drawing/2014/main" id="{FB60AA4F-899A-E3BB-9EA1-60CEE8B4D291}"/>
              </a:ext>
            </a:extLst>
          </p:cNvPr>
          <p:cNvSpPr/>
          <p:nvPr/>
        </p:nvSpPr>
        <p:spPr>
          <a:xfrm>
            <a:off x="3061864" y="2283006"/>
            <a:ext cx="2404947" cy="417574"/>
          </a:xfrm>
          <a:prstGeom prst="wedgeRoundRectCallout">
            <a:avLst>
              <a:gd name="adj1" fmla="val 31549"/>
              <a:gd name="adj2" fmla="val 15418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a:t>
            </a:r>
          </a:p>
        </p:txBody>
      </p:sp>
    </p:spTree>
    <p:extLst>
      <p:ext uri="{BB962C8B-B14F-4D97-AF65-F5344CB8AC3E}">
        <p14:creationId xmlns:p14="http://schemas.microsoft.com/office/powerpoint/2010/main" val="466125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FAB84F-E219-17F1-0870-E90F4E7C9E48}"/>
              </a:ext>
            </a:extLst>
          </p:cNvPr>
          <p:cNvPicPr>
            <a:picLocks noChangeAspect="1"/>
          </p:cNvPicPr>
          <p:nvPr/>
        </p:nvPicPr>
        <p:blipFill>
          <a:blip r:embed="rId2"/>
          <a:stretch>
            <a:fillRect/>
          </a:stretch>
        </p:blipFill>
        <p:spPr>
          <a:xfrm>
            <a:off x="2261652" y="1833340"/>
            <a:ext cx="7668695" cy="3191320"/>
          </a:xfrm>
          <a:prstGeom prst="rect">
            <a:avLst/>
          </a:prstGeom>
        </p:spPr>
      </p:pic>
      <p:sp>
        <p:nvSpPr>
          <p:cNvPr id="2" name="TextBox 1">
            <a:extLst>
              <a:ext uri="{FF2B5EF4-FFF2-40B4-BE49-F238E27FC236}">
                <a16:creationId xmlns:a16="http://schemas.microsoft.com/office/drawing/2014/main" id="{B9C89399-3F24-1CE9-7483-20181A36D647}"/>
              </a:ext>
            </a:extLst>
          </p:cNvPr>
          <p:cNvSpPr txBox="1"/>
          <p:nvPr/>
        </p:nvSpPr>
        <p:spPr>
          <a:xfrm>
            <a:off x="3725008" y="356012"/>
            <a:ext cx="6911379" cy="1477328"/>
          </a:xfrm>
          <a:prstGeom prst="rect">
            <a:avLst/>
          </a:prstGeom>
          <a:noFill/>
        </p:spPr>
        <p:txBody>
          <a:bodyPr wrap="none" rtlCol="0">
            <a:spAutoFit/>
          </a:bodyPr>
          <a:lstStyle/>
          <a:p>
            <a:r>
              <a:rPr lang="en-US" dirty="0" err="1">
                <a:hlinkClick r:id="rId3"/>
              </a:rPr>
              <a:t>WinDaq</a:t>
            </a:r>
            <a:r>
              <a:rPr lang="en-US" dirty="0">
                <a:hlinkClick r:id="rId3"/>
              </a:rPr>
              <a:t> Data Acquisition Software</a:t>
            </a:r>
            <a:endParaRPr lang="en-US" dirty="0"/>
          </a:p>
          <a:p>
            <a:endParaRPr lang="en-US" dirty="0"/>
          </a:p>
          <a:p>
            <a:r>
              <a:rPr lang="en-US" dirty="0" err="1">
                <a:hlinkClick r:id="rId4"/>
              </a:rPr>
              <a:t>PicoScope</a:t>
            </a:r>
            <a:r>
              <a:rPr lang="en-US" dirty="0">
                <a:hlinkClick r:id="rId4"/>
              </a:rPr>
              <a:t> oscilloscope software and </a:t>
            </a:r>
            <a:r>
              <a:rPr lang="en-US" dirty="0" err="1">
                <a:hlinkClick r:id="rId4"/>
              </a:rPr>
              <a:t>PicoLog</a:t>
            </a:r>
            <a:r>
              <a:rPr lang="en-US" dirty="0">
                <a:hlinkClick r:id="rId4"/>
              </a:rPr>
              <a:t> data logging software</a:t>
            </a:r>
            <a:endParaRPr lang="en-US" dirty="0"/>
          </a:p>
          <a:p>
            <a:endParaRPr lang="en-US" dirty="0"/>
          </a:p>
          <a:p>
            <a:r>
              <a:rPr lang="en-US" dirty="0" err="1">
                <a:hlinkClick r:id="rId5"/>
              </a:rPr>
              <a:t>Pololu</a:t>
            </a:r>
            <a:r>
              <a:rPr lang="en-US" dirty="0">
                <a:hlinkClick r:id="rId5"/>
              </a:rPr>
              <a:t> Simple Motor Controller 18v7 (Fully Assembled)</a:t>
            </a:r>
            <a:endParaRPr lang="en-US" dirty="0"/>
          </a:p>
        </p:txBody>
      </p:sp>
    </p:spTree>
    <p:extLst>
      <p:ext uri="{BB962C8B-B14F-4D97-AF65-F5344CB8AC3E}">
        <p14:creationId xmlns:p14="http://schemas.microsoft.com/office/powerpoint/2010/main" val="2034331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93E0-C263-BDC0-1808-A239AA365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5C38D6-0367-2650-9BBE-B00FBAC6E25F}"/>
              </a:ext>
            </a:extLst>
          </p:cNvPr>
          <p:cNvSpPr>
            <a:spLocks noGrp="1"/>
          </p:cNvSpPr>
          <p:nvPr>
            <p:ph idx="1"/>
          </p:nvPr>
        </p:nvSpPr>
        <p:spPr/>
        <p:txBody>
          <a:bodyPr>
            <a:normAutofit fontScale="70000" lnSpcReduction="20000"/>
          </a:bodyPr>
          <a:lstStyle/>
          <a:p>
            <a:pPr marL="0" indent="0">
              <a:buNone/>
            </a:pPr>
            <a:r>
              <a:rPr lang="en-US" dirty="0"/>
              <a:t>Switching between </a:t>
            </a:r>
            <a:r>
              <a:rPr lang="en-US" dirty="0" err="1"/>
              <a:t>LibUSB</a:t>
            </a:r>
            <a:r>
              <a:rPr lang="en-US" dirty="0"/>
              <a:t> and CDC Modes The native communication mode of the DI-2108-P is </a:t>
            </a:r>
            <a:r>
              <a:rPr lang="en-US" dirty="0" err="1"/>
              <a:t>LibUSB</a:t>
            </a:r>
            <a:r>
              <a:rPr lang="en-US" dirty="0"/>
              <a:t> but it can be switched to the USB CDC (Communication Device Class). CDC mode allows the USB port of DI-2108-P devices to appear like a traditional RS-232 port, which is common across most operating systems and development languages. Please note: </a:t>
            </a:r>
            <a:r>
              <a:rPr lang="en-US" dirty="0" err="1"/>
              <a:t>LibUSB</a:t>
            </a:r>
            <a:r>
              <a:rPr lang="en-US" dirty="0"/>
              <a:t> communication is required for </a:t>
            </a:r>
            <a:r>
              <a:rPr lang="en-US" dirty="0" err="1"/>
              <a:t>WinDaq</a:t>
            </a:r>
            <a:r>
              <a:rPr lang="en-US" dirty="0"/>
              <a:t> Acquisition software and programming with our .NET SDK. Only switch to CDC mode when writing your own programs at the protocol level (for example, Python applications). Use the following sequence to switch your device to/from </a:t>
            </a:r>
            <a:r>
              <a:rPr lang="en-US" dirty="0" err="1"/>
              <a:t>LibUSB</a:t>
            </a:r>
            <a:r>
              <a:rPr lang="en-US" dirty="0"/>
              <a:t>/CDC modes: </a:t>
            </a:r>
          </a:p>
          <a:p>
            <a:pPr marL="514350" indent="-514350">
              <a:buFont typeface="+mj-lt"/>
              <a:buAutoNum type="arabicPeriod"/>
            </a:pPr>
            <a:r>
              <a:rPr lang="en-US" dirty="0"/>
              <a:t>Connect the device to your PC via the USB port. </a:t>
            </a:r>
          </a:p>
          <a:p>
            <a:pPr marL="514350" indent="-514350">
              <a:buFont typeface="+mj-lt"/>
              <a:buAutoNum type="arabicPeriod"/>
            </a:pPr>
            <a:r>
              <a:rPr lang="en-US" dirty="0"/>
              <a:t>Apply power to the device. </a:t>
            </a:r>
          </a:p>
          <a:p>
            <a:pPr marL="514350" indent="-514350">
              <a:buFont typeface="+mj-lt"/>
              <a:buAutoNum type="arabicPeriod"/>
            </a:pPr>
            <a:r>
              <a:rPr lang="en-US" dirty="0"/>
              <a:t>When mode LED stops blinking white and is in Idle mode, push and hold the Control button. This must be completed within five seconds after the device is in Idle mode. </a:t>
            </a:r>
          </a:p>
          <a:p>
            <a:pPr marL="514350" indent="-514350">
              <a:buFont typeface="+mj-lt"/>
              <a:buAutoNum type="arabicPeriod"/>
            </a:pPr>
            <a:r>
              <a:rPr lang="en-US" dirty="0"/>
              <a:t>When the mode LED turns red, release the Control button. 5. The Mode LED will flash white then indicate Idle in either </a:t>
            </a:r>
            <a:r>
              <a:rPr lang="en-US" dirty="0" err="1"/>
              <a:t>LibUSB</a:t>
            </a:r>
            <a:r>
              <a:rPr lang="en-US" dirty="0"/>
              <a:t> or CDC mode: • CDC mode: Blinking Yellow • </a:t>
            </a:r>
            <a:r>
              <a:rPr lang="en-US" dirty="0" err="1"/>
              <a:t>LibUSB</a:t>
            </a:r>
            <a:r>
              <a:rPr lang="en-US" dirty="0"/>
              <a:t> mode: Blinking Green </a:t>
            </a:r>
          </a:p>
        </p:txBody>
      </p:sp>
    </p:spTree>
    <p:extLst>
      <p:ext uri="{BB962C8B-B14F-4D97-AF65-F5344CB8AC3E}">
        <p14:creationId xmlns:p14="http://schemas.microsoft.com/office/powerpoint/2010/main" val="468896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B072-4214-D493-B318-094F83C2786F}"/>
              </a:ext>
            </a:extLst>
          </p:cNvPr>
          <p:cNvSpPr>
            <a:spLocks noGrp="1"/>
          </p:cNvSpPr>
          <p:nvPr>
            <p:ph type="title"/>
          </p:nvPr>
        </p:nvSpPr>
        <p:spPr/>
        <p:txBody>
          <a:bodyPr/>
          <a:lstStyle/>
          <a:p>
            <a:r>
              <a:rPr lang="en-US" dirty="0"/>
              <a:t>Fluke mA 3/28 to 4/1 </a:t>
            </a:r>
          </a:p>
        </p:txBody>
      </p:sp>
      <p:pic>
        <p:nvPicPr>
          <p:cNvPr id="5" name="Picture 4">
            <a:extLst>
              <a:ext uri="{FF2B5EF4-FFF2-40B4-BE49-F238E27FC236}">
                <a16:creationId xmlns:a16="http://schemas.microsoft.com/office/drawing/2014/main" id="{20114FE4-DF26-2D3B-D1F1-1B2A77132637}"/>
              </a:ext>
            </a:extLst>
          </p:cNvPr>
          <p:cNvPicPr>
            <a:picLocks noChangeAspect="1"/>
          </p:cNvPicPr>
          <p:nvPr/>
        </p:nvPicPr>
        <p:blipFill>
          <a:blip r:embed="rId2"/>
          <a:stretch>
            <a:fillRect/>
          </a:stretch>
        </p:blipFill>
        <p:spPr>
          <a:xfrm>
            <a:off x="1437338" y="1690688"/>
            <a:ext cx="7964011" cy="4791744"/>
          </a:xfrm>
          <a:prstGeom prst="rect">
            <a:avLst/>
          </a:prstGeom>
        </p:spPr>
      </p:pic>
    </p:spTree>
    <p:extLst>
      <p:ext uri="{BB962C8B-B14F-4D97-AF65-F5344CB8AC3E}">
        <p14:creationId xmlns:p14="http://schemas.microsoft.com/office/powerpoint/2010/main" val="98261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D340-A664-25C4-5704-DA2DACE7FF04}"/>
              </a:ext>
            </a:extLst>
          </p:cNvPr>
          <p:cNvPicPr>
            <a:picLocks noChangeAspect="1"/>
          </p:cNvPicPr>
          <p:nvPr/>
        </p:nvPicPr>
        <p:blipFill>
          <a:blip r:embed="rId2"/>
          <a:stretch>
            <a:fillRect/>
          </a:stretch>
        </p:blipFill>
        <p:spPr>
          <a:xfrm>
            <a:off x="347752" y="185195"/>
            <a:ext cx="4896389" cy="2853159"/>
          </a:xfrm>
          <a:prstGeom prst="rect">
            <a:avLst/>
          </a:prstGeom>
        </p:spPr>
      </p:pic>
      <p:pic>
        <p:nvPicPr>
          <p:cNvPr id="6" name="Picture 5">
            <a:extLst>
              <a:ext uri="{FF2B5EF4-FFF2-40B4-BE49-F238E27FC236}">
                <a16:creationId xmlns:a16="http://schemas.microsoft.com/office/drawing/2014/main" id="{CDCF405A-C08D-012C-0A62-27942368D097}"/>
              </a:ext>
            </a:extLst>
          </p:cNvPr>
          <p:cNvPicPr>
            <a:picLocks noChangeAspect="1"/>
          </p:cNvPicPr>
          <p:nvPr/>
        </p:nvPicPr>
        <p:blipFill>
          <a:blip r:embed="rId3"/>
          <a:stretch>
            <a:fillRect/>
          </a:stretch>
        </p:blipFill>
        <p:spPr>
          <a:xfrm>
            <a:off x="6406515" y="495116"/>
            <a:ext cx="4774629" cy="1828411"/>
          </a:xfrm>
          <a:prstGeom prst="rect">
            <a:avLst/>
          </a:prstGeom>
        </p:spPr>
      </p:pic>
      <p:pic>
        <p:nvPicPr>
          <p:cNvPr id="7" name="Picture 6">
            <a:extLst>
              <a:ext uri="{FF2B5EF4-FFF2-40B4-BE49-F238E27FC236}">
                <a16:creationId xmlns:a16="http://schemas.microsoft.com/office/drawing/2014/main" id="{94530C1C-BF22-E1AB-07DB-C4695F0F878C}"/>
              </a:ext>
            </a:extLst>
          </p:cNvPr>
          <p:cNvPicPr>
            <a:picLocks noChangeAspect="1"/>
          </p:cNvPicPr>
          <p:nvPr/>
        </p:nvPicPr>
        <p:blipFill>
          <a:blip r:embed="rId4"/>
          <a:stretch>
            <a:fillRect/>
          </a:stretch>
        </p:blipFill>
        <p:spPr>
          <a:xfrm>
            <a:off x="214060" y="3429000"/>
            <a:ext cx="5696795" cy="2601496"/>
          </a:xfrm>
          <a:prstGeom prst="rect">
            <a:avLst/>
          </a:prstGeom>
        </p:spPr>
      </p:pic>
      <p:pic>
        <p:nvPicPr>
          <p:cNvPr id="9" name="Picture 8">
            <a:extLst>
              <a:ext uri="{FF2B5EF4-FFF2-40B4-BE49-F238E27FC236}">
                <a16:creationId xmlns:a16="http://schemas.microsoft.com/office/drawing/2014/main" id="{CDB05321-B0EC-7629-3F45-D73C28636665}"/>
              </a:ext>
            </a:extLst>
          </p:cNvPr>
          <p:cNvPicPr>
            <a:picLocks noChangeAspect="1"/>
          </p:cNvPicPr>
          <p:nvPr/>
        </p:nvPicPr>
        <p:blipFill>
          <a:blip r:embed="rId5"/>
          <a:stretch>
            <a:fillRect/>
          </a:stretch>
        </p:blipFill>
        <p:spPr>
          <a:xfrm>
            <a:off x="6096000" y="3429000"/>
            <a:ext cx="6095999" cy="2914422"/>
          </a:xfrm>
          <a:prstGeom prst="rect">
            <a:avLst/>
          </a:prstGeom>
        </p:spPr>
      </p:pic>
    </p:spTree>
    <p:extLst>
      <p:ext uri="{BB962C8B-B14F-4D97-AF65-F5344CB8AC3E}">
        <p14:creationId xmlns:p14="http://schemas.microsoft.com/office/powerpoint/2010/main" val="1212644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785766-5D2D-B9C8-4266-28FFFD209CF5}"/>
              </a:ext>
            </a:extLst>
          </p:cNvPr>
          <p:cNvPicPr>
            <a:picLocks noChangeAspect="1"/>
          </p:cNvPicPr>
          <p:nvPr/>
        </p:nvPicPr>
        <p:blipFill>
          <a:blip r:embed="rId2"/>
          <a:stretch>
            <a:fillRect/>
          </a:stretch>
        </p:blipFill>
        <p:spPr>
          <a:xfrm>
            <a:off x="0" y="510564"/>
            <a:ext cx="4838218" cy="2316278"/>
          </a:xfrm>
          <a:prstGeom prst="rect">
            <a:avLst/>
          </a:prstGeom>
        </p:spPr>
      </p:pic>
      <p:pic>
        <p:nvPicPr>
          <p:cNvPr id="15" name="Picture 14">
            <a:extLst>
              <a:ext uri="{FF2B5EF4-FFF2-40B4-BE49-F238E27FC236}">
                <a16:creationId xmlns:a16="http://schemas.microsoft.com/office/drawing/2014/main" id="{D95C9757-A6F4-712D-9088-5627064853A6}"/>
              </a:ext>
            </a:extLst>
          </p:cNvPr>
          <p:cNvPicPr>
            <a:picLocks noChangeAspect="1"/>
          </p:cNvPicPr>
          <p:nvPr/>
        </p:nvPicPr>
        <p:blipFill>
          <a:blip r:embed="rId3"/>
          <a:stretch>
            <a:fillRect/>
          </a:stretch>
        </p:blipFill>
        <p:spPr>
          <a:xfrm>
            <a:off x="5493834" y="224018"/>
            <a:ext cx="5552227" cy="3185855"/>
          </a:xfrm>
          <a:prstGeom prst="rect">
            <a:avLst/>
          </a:prstGeom>
        </p:spPr>
      </p:pic>
      <p:pic>
        <p:nvPicPr>
          <p:cNvPr id="17" name="Picture 16">
            <a:extLst>
              <a:ext uri="{FF2B5EF4-FFF2-40B4-BE49-F238E27FC236}">
                <a16:creationId xmlns:a16="http://schemas.microsoft.com/office/drawing/2014/main" id="{00444F8E-F740-E126-8D01-390E990F3A67}"/>
              </a:ext>
            </a:extLst>
          </p:cNvPr>
          <p:cNvPicPr>
            <a:picLocks noChangeAspect="1"/>
          </p:cNvPicPr>
          <p:nvPr/>
        </p:nvPicPr>
        <p:blipFill>
          <a:blip r:embed="rId4"/>
          <a:stretch>
            <a:fillRect/>
          </a:stretch>
        </p:blipFill>
        <p:spPr>
          <a:xfrm>
            <a:off x="475785" y="3857057"/>
            <a:ext cx="5096586" cy="2776925"/>
          </a:xfrm>
          <a:prstGeom prst="rect">
            <a:avLst/>
          </a:prstGeom>
        </p:spPr>
      </p:pic>
      <p:pic>
        <p:nvPicPr>
          <p:cNvPr id="19" name="Picture 18">
            <a:extLst>
              <a:ext uri="{FF2B5EF4-FFF2-40B4-BE49-F238E27FC236}">
                <a16:creationId xmlns:a16="http://schemas.microsoft.com/office/drawing/2014/main" id="{CE948724-24CF-CDB1-2E31-F8E409DAC192}"/>
              </a:ext>
            </a:extLst>
          </p:cNvPr>
          <p:cNvPicPr>
            <a:picLocks noChangeAspect="1"/>
          </p:cNvPicPr>
          <p:nvPr/>
        </p:nvPicPr>
        <p:blipFill>
          <a:blip r:embed="rId5"/>
          <a:stretch>
            <a:fillRect/>
          </a:stretch>
        </p:blipFill>
        <p:spPr>
          <a:xfrm>
            <a:off x="5949475" y="3529026"/>
            <a:ext cx="5096586" cy="2790878"/>
          </a:xfrm>
          <a:prstGeom prst="rect">
            <a:avLst/>
          </a:prstGeom>
        </p:spPr>
      </p:pic>
    </p:spTree>
    <p:extLst>
      <p:ext uri="{BB962C8B-B14F-4D97-AF65-F5344CB8AC3E}">
        <p14:creationId xmlns:p14="http://schemas.microsoft.com/office/powerpoint/2010/main" val="3113197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32C7D-4E52-81F3-5393-7CFFFDB311E4}"/>
              </a:ext>
            </a:extLst>
          </p:cNvPr>
          <p:cNvPicPr>
            <a:picLocks noChangeAspect="1"/>
          </p:cNvPicPr>
          <p:nvPr/>
        </p:nvPicPr>
        <p:blipFill>
          <a:blip r:embed="rId2"/>
          <a:stretch>
            <a:fillRect/>
          </a:stretch>
        </p:blipFill>
        <p:spPr>
          <a:xfrm>
            <a:off x="96389" y="362032"/>
            <a:ext cx="5334256" cy="2834439"/>
          </a:xfrm>
          <a:prstGeom prst="rect">
            <a:avLst/>
          </a:prstGeom>
        </p:spPr>
      </p:pic>
      <p:pic>
        <p:nvPicPr>
          <p:cNvPr id="7" name="Picture 6">
            <a:extLst>
              <a:ext uri="{FF2B5EF4-FFF2-40B4-BE49-F238E27FC236}">
                <a16:creationId xmlns:a16="http://schemas.microsoft.com/office/drawing/2014/main" id="{3DF62667-D6BE-2BFB-7FD7-4679AEEDFD3C}"/>
              </a:ext>
            </a:extLst>
          </p:cNvPr>
          <p:cNvPicPr>
            <a:picLocks noChangeAspect="1"/>
          </p:cNvPicPr>
          <p:nvPr/>
        </p:nvPicPr>
        <p:blipFill>
          <a:blip r:embed="rId3"/>
          <a:stretch>
            <a:fillRect/>
          </a:stretch>
        </p:blipFill>
        <p:spPr>
          <a:xfrm>
            <a:off x="6233531" y="362032"/>
            <a:ext cx="5382571" cy="2834439"/>
          </a:xfrm>
          <a:prstGeom prst="rect">
            <a:avLst/>
          </a:prstGeom>
        </p:spPr>
      </p:pic>
      <p:pic>
        <p:nvPicPr>
          <p:cNvPr id="11" name="Picture 10">
            <a:extLst>
              <a:ext uri="{FF2B5EF4-FFF2-40B4-BE49-F238E27FC236}">
                <a16:creationId xmlns:a16="http://schemas.microsoft.com/office/drawing/2014/main" id="{248099D7-01CF-0A05-9343-D3D0520B0491}"/>
              </a:ext>
            </a:extLst>
          </p:cNvPr>
          <p:cNvPicPr>
            <a:picLocks noChangeAspect="1"/>
          </p:cNvPicPr>
          <p:nvPr/>
        </p:nvPicPr>
        <p:blipFill>
          <a:blip r:embed="rId4"/>
          <a:stretch>
            <a:fillRect/>
          </a:stretch>
        </p:blipFill>
        <p:spPr>
          <a:xfrm>
            <a:off x="96389" y="3476394"/>
            <a:ext cx="5111476" cy="3019574"/>
          </a:xfrm>
          <a:prstGeom prst="rect">
            <a:avLst/>
          </a:prstGeom>
        </p:spPr>
      </p:pic>
      <p:pic>
        <p:nvPicPr>
          <p:cNvPr id="13" name="Picture 12">
            <a:extLst>
              <a:ext uri="{FF2B5EF4-FFF2-40B4-BE49-F238E27FC236}">
                <a16:creationId xmlns:a16="http://schemas.microsoft.com/office/drawing/2014/main" id="{CDBCCAFC-D33A-C619-D7FF-5F81385181AF}"/>
              </a:ext>
            </a:extLst>
          </p:cNvPr>
          <p:cNvPicPr>
            <a:picLocks noChangeAspect="1"/>
          </p:cNvPicPr>
          <p:nvPr/>
        </p:nvPicPr>
        <p:blipFill>
          <a:blip r:embed="rId5"/>
          <a:stretch>
            <a:fillRect/>
          </a:stretch>
        </p:blipFill>
        <p:spPr>
          <a:xfrm>
            <a:off x="6096000" y="3661530"/>
            <a:ext cx="5382571" cy="2946772"/>
          </a:xfrm>
          <a:prstGeom prst="rect">
            <a:avLst/>
          </a:prstGeom>
        </p:spPr>
      </p:pic>
    </p:spTree>
    <p:extLst>
      <p:ext uri="{BB962C8B-B14F-4D97-AF65-F5344CB8AC3E}">
        <p14:creationId xmlns:p14="http://schemas.microsoft.com/office/powerpoint/2010/main" val="3271072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42B513-A9AE-A032-D890-4E744527F0AF}"/>
              </a:ext>
            </a:extLst>
          </p:cNvPr>
          <p:cNvPicPr>
            <a:picLocks noChangeAspect="1"/>
          </p:cNvPicPr>
          <p:nvPr/>
        </p:nvPicPr>
        <p:blipFill>
          <a:blip r:embed="rId2"/>
          <a:stretch>
            <a:fillRect/>
          </a:stretch>
        </p:blipFill>
        <p:spPr>
          <a:xfrm>
            <a:off x="0" y="37112"/>
            <a:ext cx="6010507" cy="3344319"/>
          </a:xfrm>
          <a:prstGeom prst="rect">
            <a:avLst/>
          </a:prstGeom>
        </p:spPr>
      </p:pic>
      <p:pic>
        <p:nvPicPr>
          <p:cNvPr id="7" name="Picture 6">
            <a:extLst>
              <a:ext uri="{FF2B5EF4-FFF2-40B4-BE49-F238E27FC236}">
                <a16:creationId xmlns:a16="http://schemas.microsoft.com/office/drawing/2014/main" id="{6F49FAC0-0B08-028D-3446-1D5D7CF52ECA}"/>
              </a:ext>
            </a:extLst>
          </p:cNvPr>
          <p:cNvPicPr>
            <a:picLocks noChangeAspect="1"/>
          </p:cNvPicPr>
          <p:nvPr/>
        </p:nvPicPr>
        <p:blipFill>
          <a:blip r:embed="rId3"/>
          <a:stretch>
            <a:fillRect/>
          </a:stretch>
        </p:blipFill>
        <p:spPr>
          <a:xfrm>
            <a:off x="129683" y="3429000"/>
            <a:ext cx="5880824" cy="597743"/>
          </a:xfrm>
          <a:prstGeom prst="rect">
            <a:avLst/>
          </a:prstGeom>
        </p:spPr>
      </p:pic>
      <p:pic>
        <p:nvPicPr>
          <p:cNvPr id="9" name="Picture 8">
            <a:extLst>
              <a:ext uri="{FF2B5EF4-FFF2-40B4-BE49-F238E27FC236}">
                <a16:creationId xmlns:a16="http://schemas.microsoft.com/office/drawing/2014/main" id="{9FE59B2F-7F88-83F7-3442-218FDFD619A2}"/>
              </a:ext>
            </a:extLst>
          </p:cNvPr>
          <p:cNvPicPr>
            <a:picLocks noChangeAspect="1"/>
          </p:cNvPicPr>
          <p:nvPr/>
        </p:nvPicPr>
        <p:blipFill>
          <a:blip r:embed="rId4"/>
          <a:stretch>
            <a:fillRect/>
          </a:stretch>
        </p:blipFill>
        <p:spPr>
          <a:xfrm>
            <a:off x="6668429" y="462025"/>
            <a:ext cx="4931866" cy="2805282"/>
          </a:xfrm>
          <a:prstGeom prst="rect">
            <a:avLst/>
          </a:prstGeom>
        </p:spPr>
      </p:pic>
      <p:pic>
        <p:nvPicPr>
          <p:cNvPr id="11" name="Picture 10">
            <a:extLst>
              <a:ext uri="{FF2B5EF4-FFF2-40B4-BE49-F238E27FC236}">
                <a16:creationId xmlns:a16="http://schemas.microsoft.com/office/drawing/2014/main" id="{E9D42CE2-8224-5B4F-F6F9-83ECF87A56B8}"/>
              </a:ext>
            </a:extLst>
          </p:cNvPr>
          <p:cNvPicPr>
            <a:picLocks noChangeAspect="1"/>
          </p:cNvPicPr>
          <p:nvPr/>
        </p:nvPicPr>
        <p:blipFill>
          <a:blip r:embed="rId5"/>
          <a:stretch>
            <a:fillRect/>
          </a:stretch>
        </p:blipFill>
        <p:spPr>
          <a:xfrm>
            <a:off x="361293" y="3846844"/>
            <a:ext cx="5035897" cy="3011155"/>
          </a:xfrm>
          <a:prstGeom prst="rect">
            <a:avLst/>
          </a:prstGeom>
        </p:spPr>
      </p:pic>
      <p:pic>
        <p:nvPicPr>
          <p:cNvPr id="13" name="Picture 12">
            <a:extLst>
              <a:ext uri="{FF2B5EF4-FFF2-40B4-BE49-F238E27FC236}">
                <a16:creationId xmlns:a16="http://schemas.microsoft.com/office/drawing/2014/main" id="{8ED16535-4A63-FA72-08F6-04D0604FCE82}"/>
              </a:ext>
            </a:extLst>
          </p:cNvPr>
          <p:cNvPicPr>
            <a:picLocks noChangeAspect="1"/>
          </p:cNvPicPr>
          <p:nvPr/>
        </p:nvPicPr>
        <p:blipFill>
          <a:blip r:embed="rId6"/>
          <a:stretch>
            <a:fillRect/>
          </a:stretch>
        </p:blipFill>
        <p:spPr>
          <a:xfrm>
            <a:off x="6545766" y="3676752"/>
            <a:ext cx="5646234" cy="3110214"/>
          </a:xfrm>
          <a:prstGeom prst="rect">
            <a:avLst/>
          </a:prstGeom>
        </p:spPr>
      </p:pic>
    </p:spTree>
    <p:extLst>
      <p:ext uri="{BB962C8B-B14F-4D97-AF65-F5344CB8AC3E}">
        <p14:creationId xmlns:p14="http://schemas.microsoft.com/office/powerpoint/2010/main" val="163080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F9D22A-09E0-B6C1-E41D-ED8B584B47CF}"/>
              </a:ext>
            </a:extLst>
          </p:cNvPr>
          <p:cNvPicPr>
            <a:picLocks noChangeAspect="1"/>
          </p:cNvPicPr>
          <p:nvPr/>
        </p:nvPicPr>
        <p:blipFill>
          <a:blip r:embed="rId2"/>
          <a:stretch>
            <a:fillRect/>
          </a:stretch>
        </p:blipFill>
        <p:spPr>
          <a:xfrm>
            <a:off x="0" y="84254"/>
            <a:ext cx="5832088" cy="3199943"/>
          </a:xfrm>
          <a:prstGeom prst="rect">
            <a:avLst/>
          </a:prstGeom>
        </p:spPr>
      </p:pic>
      <p:pic>
        <p:nvPicPr>
          <p:cNvPr id="9" name="Picture 8">
            <a:extLst>
              <a:ext uri="{FF2B5EF4-FFF2-40B4-BE49-F238E27FC236}">
                <a16:creationId xmlns:a16="http://schemas.microsoft.com/office/drawing/2014/main" id="{50C3C792-4267-951A-B04E-A9EE18EA211E}"/>
              </a:ext>
            </a:extLst>
          </p:cNvPr>
          <p:cNvPicPr>
            <a:picLocks noChangeAspect="1"/>
          </p:cNvPicPr>
          <p:nvPr/>
        </p:nvPicPr>
        <p:blipFill>
          <a:blip r:embed="rId3"/>
          <a:stretch>
            <a:fillRect/>
          </a:stretch>
        </p:blipFill>
        <p:spPr>
          <a:xfrm>
            <a:off x="6096000" y="0"/>
            <a:ext cx="6093102" cy="3429000"/>
          </a:xfrm>
          <a:prstGeom prst="rect">
            <a:avLst/>
          </a:prstGeom>
        </p:spPr>
      </p:pic>
    </p:spTree>
    <p:extLst>
      <p:ext uri="{BB962C8B-B14F-4D97-AF65-F5344CB8AC3E}">
        <p14:creationId xmlns:p14="http://schemas.microsoft.com/office/powerpoint/2010/main" val="303170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5403AF-E3CC-073B-A303-AEB4361C51CE}"/>
              </a:ext>
            </a:extLst>
          </p:cNvPr>
          <p:cNvPicPr>
            <a:picLocks noChangeAspect="1"/>
          </p:cNvPicPr>
          <p:nvPr/>
        </p:nvPicPr>
        <p:blipFill>
          <a:blip r:embed="rId2"/>
          <a:stretch>
            <a:fillRect/>
          </a:stretch>
        </p:blipFill>
        <p:spPr>
          <a:xfrm>
            <a:off x="3709654" y="694943"/>
            <a:ext cx="4772691" cy="5468113"/>
          </a:xfrm>
          <a:prstGeom prst="rect">
            <a:avLst/>
          </a:prstGeom>
        </p:spPr>
      </p:pic>
      <p:sp>
        <p:nvSpPr>
          <p:cNvPr id="6" name="Arrow: Right 5">
            <a:extLst>
              <a:ext uri="{FF2B5EF4-FFF2-40B4-BE49-F238E27FC236}">
                <a16:creationId xmlns:a16="http://schemas.microsoft.com/office/drawing/2014/main" id="{8FCBF51C-C80A-C053-A2E8-20883F038671}"/>
              </a:ext>
            </a:extLst>
          </p:cNvPr>
          <p:cNvSpPr/>
          <p:nvPr/>
        </p:nvSpPr>
        <p:spPr>
          <a:xfrm>
            <a:off x="3400091" y="433941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1895213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BD9D30-6819-F711-5B97-457DB5EE8248}"/>
              </a:ext>
            </a:extLst>
          </p:cNvPr>
          <p:cNvPicPr>
            <a:picLocks noChangeAspect="1"/>
          </p:cNvPicPr>
          <p:nvPr/>
        </p:nvPicPr>
        <p:blipFill>
          <a:blip r:embed="rId2"/>
          <a:stretch>
            <a:fillRect/>
          </a:stretch>
        </p:blipFill>
        <p:spPr>
          <a:xfrm>
            <a:off x="132691" y="557644"/>
            <a:ext cx="4986064" cy="3019828"/>
          </a:xfrm>
          <a:prstGeom prst="rect">
            <a:avLst/>
          </a:prstGeom>
        </p:spPr>
      </p:pic>
      <p:sp>
        <p:nvSpPr>
          <p:cNvPr id="6" name="TextBox 5">
            <a:extLst>
              <a:ext uri="{FF2B5EF4-FFF2-40B4-BE49-F238E27FC236}">
                <a16:creationId xmlns:a16="http://schemas.microsoft.com/office/drawing/2014/main" id="{B0E7537C-78CB-E653-A1DB-B9F24CA24EAA}"/>
              </a:ext>
            </a:extLst>
          </p:cNvPr>
          <p:cNvSpPr txBox="1"/>
          <p:nvPr/>
        </p:nvSpPr>
        <p:spPr>
          <a:xfrm>
            <a:off x="329939" y="188312"/>
            <a:ext cx="1728358" cy="461665"/>
          </a:xfrm>
          <a:prstGeom prst="rect">
            <a:avLst/>
          </a:prstGeom>
          <a:noFill/>
        </p:spPr>
        <p:txBody>
          <a:bodyPr wrap="none" rtlCol="0">
            <a:spAutoFit/>
          </a:bodyPr>
          <a:lstStyle/>
          <a:p>
            <a:r>
              <a:rPr lang="en-US" sz="2400" dirty="0"/>
              <a:t>DOE SIPOC</a:t>
            </a:r>
          </a:p>
        </p:txBody>
      </p:sp>
      <p:pic>
        <p:nvPicPr>
          <p:cNvPr id="8" name="Picture 7">
            <a:extLst>
              <a:ext uri="{FF2B5EF4-FFF2-40B4-BE49-F238E27FC236}">
                <a16:creationId xmlns:a16="http://schemas.microsoft.com/office/drawing/2014/main" id="{88536AD8-BFDF-4B1C-B824-B4E4CFCB6C01}"/>
              </a:ext>
            </a:extLst>
          </p:cNvPr>
          <p:cNvPicPr>
            <a:picLocks noChangeAspect="1"/>
          </p:cNvPicPr>
          <p:nvPr/>
        </p:nvPicPr>
        <p:blipFill>
          <a:blip r:embed="rId3"/>
          <a:stretch>
            <a:fillRect/>
          </a:stretch>
        </p:blipFill>
        <p:spPr>
          <a:xfrm>
            <a:off x="5989054" y="636698"/>
            <a:ext cx="5181709" cy="2940774"/>
          </a:xfrm>
          <a:prstGeom prst="rect">
            <a:avLst/>
          </a:prstGeom>
        </p:spPr>
      </p:pic>
      <p:sp>
        <p:nvSpPr>
          <p:cNvPr id="9" name="TextBox 8">
            <a:extLst>
              <a:ext uri="{FF2B5EF4-FFF2-40B4-BE49-F238E27FC236}">
                <a16:creationId xmlns:a16="http://schemas.microsoft.com/office/drawing/2014/main" id="{CC2ED71F-A783-636C-32CD-7653395E6BD8}"/>
              </a:ext>
            </a:extLst>
          </p:cNvPr>
          <p:cNvSpPr txBox="1"/>
          <p:nvPr/>
        </p:nvSpPr>
        <p:spPr>
          <a:xfrm>
            <a:off x="5855618" y="166953"/>
            <a:ext cx="2650597" cy="461665"/>
          </a:xfrm>
          <a:prstGeom prst="rect">
            <a:avLst/>
          </a:prstGeom>
          <a:noFill/>
        </p:spPr>
        <p:txBody>
          <a:bodyPr wrap="none" rtlCol="0">
            <a:spAutoFit/>
          </a:bodyPr>
          <a:lstStyle/>
          <a:p>
            <a:r>
              <a:rPr lang="en-US" sz="2400" dirty="0"/>
              <a:t>DOE Design Matrix</a:t>
            </a:r>
          </a:p>
        </p:txBody>
      </p:sp>
      <p:pic>
        <p:nvPicPr>
          <p:cNvPr id="11" name="Picture 10">
            <a:extLst>
              <a:ext uri="{FF2B5EF4-FFF2-40B4-BE49-F238E27FC236}">
                <a16:creationId xmlns:a16="http://schemas.microsoft.com/office/drawing/2014/main" id="{C5A793B7-A5E6-4F90-9631-29E0CDB7979F}"/>
              </a:ext>
            </a:extLst>
          </p:cNvPr>
          <p:cNvPicPr>
            <a:picLocks noChangeAspect="1"/>
          </p:cNvPicPr>
          <p:nvPr/>
        </p:nvPicPr>
        <p:blipFill>
          <a:blip r:embed="rId4"/>
          <a:stretch>
            <a:fillRect/>
          </a:stretch>
        </p:blipFill>
        <p:spPr>
          <a:xfrm>
            <a:off x="132691" y="4058401"/>
            <a:ext cx="4505502" cy="2611287"/>
          </a:xfrm>
          <a:prstGeom prst="rect">
            <a:avLst/>
          </a:prstGeom>
        </p:spPr>
      </p:pic>
      <p:pic>
        <p:nvPicPr>
          <p:cNvPr id="13" name="Picture 12">
            <a:extLst>
              <a:ext uri="{FF2B5EF4-FFF2-40B4-BE49-F238E27FC236}">
                <a16:creationId xmlns:a16="http://schemas.microsoft.com/office/drawing/2014/main" id="{97D8E94D-B0DB-7A22-7C51-0C5CBEC3E340}"/>
              </a:ext>
            </a:extLst>
          </p:cNvPr>
          <p:cNvPicPr>
            <a:picLocks noChangeAspect="1"/>
          </p:cNvPicPr>
          <p:nvPr/>
        </p:nvPicPr>
        <p:blipFill>
          <a:blip r:embed="rId5"/>
          <a:stretch>
            <a:fillRect/>
          </a:stretch>
        </p:blipFill>
        <p:spPr>
          <a:xfrm>
            <a:off x="6096000" y="4058401"/>
            <a:ext cx="4989812" cy="2799599"/>
          </a:xfrm>
          <a:prstGeom prst="rect">
            <a:avLst/>
          </a:prstGeom>
        </p:spPr>
      </p:pic>
    </p:spTree>
    <p:extLst>
      <p:ext uri="{BB962C8B-B14F-4D97-AF65-F5344CB8AC3E}">
        <p14:creationId xmlns:p14="http://schemas.microsoft.com/office/powerpoint/2010/main" val="965499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B63FE4-C3D0-62CA-F06D-A4FB4A41A7EC}"/>
              </a:ext>
            </a:extLst>
          </p:cNvPr>
          <p:cNvPicPr>
            <a:picLocks noChangeAspect="1"/>
          </p:cNvPicPr>
          <p:nvPr/>
        </p:nvPicPr>
        <p:blipFill>
          <a:blip r:embed="rId2"/>
          <a:stretch>
            <a:fillRect/>
          </a:stretch>
        </p:blipFill>
        <p:spPr>
          <a:xfrm>
            <a:off x="85761" y="512116"/>
            <a:ext cx="5362932" cy="3010639"/>
          </a:xfrm>
          <a:prstGeom prst="rect">
            <a:avLst/>
          </a:prstGeom>
        </p:spPr>
      </p:pic>
      <p:pic>
        <p:nvPicPr>
          <p:cNvPr id="7" name="Picture 6">
            <a:extLst>
              <a:ext uri="{FF2B5EF4-FFF2-40B4-BE49-F238E27FC236}">
                <a16:creationId xmlns:a16="http://schemas.microsoft.com/office/drawing/2014/main" id="{E9B04B1C-3EA4-778A-9B22-741FF8E92F4E}"/>
              </a:ext>
            </a:extLst>
          </p:cNvPr>
          <p:cNvPicPr>
            <a:picLocks noChangeAspect="1"/>
          </p:cNvPicPr>
          <p:nvPr/>
        </p:nvPicPr>
        <p:blipFill>
          <a:blip r:embed="rId3"/>
          <a:stretch>
            <a:fillRect/>
          </a:stretch>
        </p:blipFill>
        <p:spPr>
          <a:xfrm>
            <a:off x="6096000" y="512117"/>
            <a:ext cx="5689728" cy="3246140"/>
          </a:xfrm>
          <a:prstGeom prst="rect">
            <a:avLst/>
          </a:prstGeom>
        </p:spPr>
      </p:pic>
    </p:spTree>
    <p:extLst>
      <p:ext uri="{BB962C8B-B14F-4D97-AF65-F5344CB8AC3E}">
        <p14:creationId xmlns:p14="http://schemas.microsoft.com/office/powerpoint/2010/main" val="777939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A0160-6339-9E35-BD50-E04578B3EF86}"/>
              </a:ext>
            </a:extLst>
          </p:cNvPr>
          <p:cNvPicPr>
            <a:picLocks noChangeAspect="1"/>
          </p:cNvPicPr>
          <p:nvPr/>
        </p:nvPicPr>
        <p:blipFill>
          <a:blip r:embed="rId2"/>
          <a:stretch>
            <a:fillRect/>
          </a:stretch>
        </p:blipFill>
        <p:spPr>
          <a:xfrm>
            <a:off x="0" y="224685"/>
            <a:ext cx="2965262" cy="1971762"/>
          </a:xfrm>
          <a:prstGeom prst="rect">
            <a:avLst/>
          </a:prstGeom>
        </p:spPr>
      </p:pic>
      <p:pic>
        <p:nvPicPr>
          <p:cNvPr id="7" name="Picture 6">
            <a:extLst>
              <a:ext uri="{FF2B5EF4-FFF2-40B4-BE49-F238E27FC236}">
                <a16:creationId xmlns:a16="http://schemas.microsoft.com/office/drawing/2014/main" id="{A3E1C814-70D6-98F7-14D9-9894B17F8F7C}"/>
              </a:ext>
            </a:extLst>
          </p:cNvPr>
          <p:cNvPicPr>
            <a:picLocks noChangeAspect="1"/>
          </p:cNvPicPr>
          <p:nvPr/>
        </p:nvPicPr>
        <p:blipFill>
          <a:blip r:embed="rId3"/>
          <a:stretch>
            <a:fillRect/>
          </a:stretch>
        </p:blipFill>
        <p:spPr>
          <a:xfrm>
            <a:off x="3582185" y="416350"/>
            <a:ext cx="5027629" cy="1588431"/>
          </a:xfrm>
          <a:prstGeom prst="rect">
            <a:avLst/>
          </a:prstGeom>
        </p:spPr>
      </p:pic>
      <p:pic>
        <p:nvPicPr>
          <p:cNvPr id="9" name="Picture 8">
            <a:extLst>
              <a:ext uri="{FF2B5EF4-FFF2-40B4-BE49-F238E27FC236}">
                <a16:creationId xmlns:a16="http://schemas.microsoft.com/office/drawing/2014/main" id="{E9152F59-A0E4-7DB1-4068-B15357ABEDA5}"/>
              </a:ext>
            </a:extLst>
          </p:cNvPr>
          <p:cNvPicPr>
            <a:picLocks noChangeAspect="1"/>
          </p:cNvPicPr>
          <p:nvPr/>
        </p:nvPicPr>
        <p:blipFill>
          <a:blip r:embed="rId4"/>
          <a:stretch>
            <a:fillRect/>
          </a:stretch>
        </p:blipFill>
        <p:spPr>
          <a:xfrm>
            <a:off x="8917755" y="581334"/>
            <a:ext cx="2158097" cy="793261"/>
          </a:xfrm>
          <a:prstGeom prst="rect">
            <a:avLst/>
          </a:prstGeom>
        </p:spPr>
      </p:pic>
      <p:pic>
        <p:nvPicPr>
          <p:cNvPr id="11" name="Picture 10">
            <a:extLst>
              <a:ext uri="{FF2B5EF4-FFF2-40B4-BE49-F238E27FC236}">
                <a16:creationId xmlns:a16="http://schemas.microsoft.com/office/drawing/2014/main" id="{254212E2-A47E-7337-11B9-723DEB843554}"/>
              </a:ext>
            </a:extLst>
          </p:cNvPr>
          <p:cNvPicPr>
            <a:picLocks noChangeAspect="1"/>
          </p:cNvPicPr>
          <p:nvPr/>
        </p:nvPicPr>
        <p:blipFill>
          <a:blip r:embed="rId5"/>
          <a:stretch>
            <a:fillRect/>
          </a:stretch>
        </p:blipFill>
        <p:spPr>
          <a:xfrm>
            <a:off x="8173039" y="1671583"/>
            <a:ext cx="3896412" cy="1996727"/>
          </a:xfrm>
          <a:prstGeom prst="rect">
            <a:avLst/>
          </a:prstGeom>
        </p:spPr>
      </p:pic>
    </p:spTree>
    <p:extLst>
      <p:ext uri="{BB962C8B-B14F-4D97-AF65-F5344CB8AC3E}">
        <p14:creationId xmlns:p14="http://schemas.microsoft.com/office/powerpoint/2010/main" val="3123721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C264C4-B85F-09F7-9CF7-B0CEE0D62C9E}"/>
              </a:ext>
            </a:extLst>
          </p:cNvPr>
          <p:cNvSpPr/>
          <p:nvPr/>
        </p:nvSpPr>
        <p:spPr>
          <a:xfrm>
            <a:off x="4745620" y="517968"/>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A407676-FEBE-BA89-AF19-DAEFBC360C63}"/>
              </a:ext>
            </a:extLst>
          </p:cNvPr>
          <p:cNvCxnSpPr/>
          <p:nvPr/>
        </p:nvCxnSpPr>
        <p:spPr>
          <a:xfrm flipV="1">
            <a:off x="4745620" y="517968"/>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7C8D1A2-EAEA-1D16-CE6C-02C7CA2190D2}"/>
              </a:ext>
            </a:extLst>
          </p:cNvPr>
          <p:cNvCxnSpPr/>
          <p:nvPr/>
        </p:nvCxnSpPr>
        <p:spPr>
          <a:xfrm flipV="1">
            <a:off x="7212956" y="517968"/>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E3E5364-FE62-78B8-C5B7-8D25049D7DF9}"/>
              </a:ext>
            </a:extLst>
          </p:cNvPr>
          <p:cNvCxnSpPr>
            <a:cxnSpLocks/>
            <a:stCxn id="17" idx="3"/>
          </p:cNvCxnSpPr>
          <p:nvPr/>
        </p:nvCxnSpPr>
        <p:spPr>
          <a:xfrm flipV="1">
            <a:off x="6789795" y="1725867"/>
            <a:ext cx="423161" cy="9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AE5F3CB-5420-C72B-D20C-2FF3BD22A1A7}"/>
              </a:ext>
            </a:extLst>
          </p:cNvPr>
          <p:cNvCxnSpPr>
            <a:cxnSpLocks/>
            <a:stCxn id="17" idx="1"/>
          </p:cNvCxnSpPr>
          <p:nvPr/>
        </p:nvCxnSpPr>
        <p:spPr>
          <a:xfrm flipH="1">
            <a:off x="4761048" y="1735673"/>
            <a:ext cx="629581" cy="1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004B0EB-2B97-9777-80A7-34C206B2376B}"/>
              </a:ext>
            </a:extLst>
          </p:cNvPr>
          <p:cNvCxnSpPr>
            <a:cxnSpLocks/>
          </p:cNvCxnSpPr>
          <p:nvPr/>
        </p:nvCxnSpPr>
        <p:spPr>
          <a:xfrm>
            <a:off x="5868365" y="1458410"/>
            <a:ext cx="2774703"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EB69180-117D-8271-5306-8C86A1DE5AD4}"/>
              </a:ext>
            </a:extLst>
          </p:cNvPr>
          <p:cNvCxnSpPr>
            <a:cxnSpLocks/>
          </p:cNvCxnSpPr>
          <p:nvPr/>
        </p:nvCxnSpPr>
        <p:spPr>
          <a:xfrm flipV="1">
            <a:off x="3140765" y="696410"/>
            <a:ext cx="2544333" cy="12829"/>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57865CD-349D-561C-51D2-361E6D676C9A}"/>
              </a:ext>
            </a:extLst>
          </p:cNvPr>
          <p:cNvCxnSpPr>
            <a:cxnSpLocks/>
          </p:cNvCxnSpPr>
          <p:nvPr/>
        </p:nvCxnSpPr>
        <p:spPr>
          <a:xfrm flipH="1" flipV="1">
            <a:off x="5685098" y="696410"/>
            <a:ext cx="183267" cy="76200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0EEF705-CA22-93EC-6079-4C9E5954BD7B}"/>
              </a:ext>
            </a:extLst>
          </p:cNvPr>
          <p:cNvSpPr txBox="1"/>
          <p:nvPr/>
        </p:nvSpPr>
        <p:spPr>
          <a:xfrm>
            <a:off x="7606495" y="1036182"/>
            <a:ext cx="915635" cy="461665"/>
          </a:xfrm>
          <a:prstGeom prst="rect">
            <a:avLst/>
          </a:prstGeom>
          <a:noFill/>
        </p:spPr>
        <p:txBody>
          <a:bodyPr wrap="none" rtlCol="0">
            <a:spAutoFit/>
          </a:bodyPr>
          <a:lstStyle/>
          <a:p>
            <a:r>
              <a:rPr lang="en-US" sz="2400" dirty="0"/>
              <a:t>100</a:t>
            </a:r>
            <a:r>
              <a:rPr lang="en-US" sz="2400" dirty="0">
                <a:sym typeface="Symbol" panose="05050102010706020507" pitchFamily="18" charset="2"/>
              </a:rPr>
              <a:t></a:t>
            </a:r>
            <a:endParaRPr lang="en-US" sz="2400" dirty="0"/>
          </a:p>
        </p:txBody>
      </p:sp>
      <p:sp>
        <p:nvSpPr>
          <p:cNvPr id="13" name="TextBox 12">
            <a:extLst>
              <a:ext uri="{FF2B5EF4-FFF2-40B4-BE49-F238E27FC236}">
                <a16:creationId xmlns:a16="http://schemas.microsoft.com/office/drawing/2014/main" id="{BCFE4884-4A88-CCE5-0261-B6EDAF278D5B}"/>
              </a:ext>
            </a:extLst>
          </p:cNvPr>
          <p:cNvSpPr txBox="1"/>
          <p:nvPr/>
        </p:nvSpPr>
        <p:spPr>
          <a:xfrm>
            <a:off x="3502939" y="247574"/>
            <a:ext cx="915635" cy="461665"/>
          </a:xfrm>
          <a:prstGeom prst="rect">
            <a:avLst/>
          </a:prstGeom>
          <a:noFill/>
        </p:spPr>
        <p:txBody>
          <a:bodyPr wrap="none" rtlCol="0">
            <a:spAutoFit/>
          </a:bodyPr>
          <a:lstStyle/>
          <a:p>
            <a:r>
              <a:rPr lang="en-US" sz="2400" dirty="0"/>
              <a:t>200</a:t>
            </a:r>
            <a:r>
              <a:rPr lang="en-US" sz="2400" dirty="0">
                <a:sym typeface="Symbol" panose="05050102010706020507" pitchFamily="18" charset="2"/>
              </a:rPr>
              <a:t></a:t>
            </a:r>
            <a:endParaRPr lang="en-US" sz="2400" dirty="0"/>
          </a:p>
        </p:txBody>
      </p:sp>
      <p:sp>
        <p:nvSpPr>
          <p:cNvPr id="14" name="Speech Bubble: Rectangle 13">
            <a:extLst>
              <a:ext uri="{FF2B5EF4-FFF2-40B4-BE49-F238E27FC236}">
                <a16:creationId xmlns:a16="http://schemas.microsoft.com/office/drawing/2014/main" id="{6848AC26-3DC5-85C0-F4AE-293F856340E9}"/>
              </a:ext>
            </a:extLst>
          </p:cNvPr>
          <p:cNvSpPr/>
          <p:nvPr/>
        </p:nvSpPr>
        <p:spPr>
          <a:xfrm>
            <a:off x="7511676" y="1711390"/>
            <a:ext cx="1069905" cy="736306"/>
          </a:xfrm>
          <a:prstGeom prst="wedgeRectCallout">
            <a:avLst>
              <a:gd name="adj1" fmla="val -81377"/>
              <a:gd name="adj2" fmla="val -47100"/>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Fill Hi</a:t>
            </a:r>
          </a:p>
          <a:p>
            <a:pPr algn="ctr"/>
            <a:r>
              <a:rPr lang="en-US" dirty="0"/>
              <a:t>LCL</a:t>
            </a:r>
          </a:p>
        </p:txBody>
      </p:sp>
      <p:sp>
        <p:nvSpPr>
          <p:cNvPr id="15" name="Speech Bubble: Rectangle 14">
            <a:extLst>
              <a:ext uri="{FF2B5EF4-FFF2-40B4-BE49-F238E27FC236}">
                <a16:creationId xmlns:a16="http://schemas.microsoft.com/office/drawing/2014/main" id="{9A1B1952-1653-FC95-F879-936241B8CBD2}"/>
              </a:ext>
            </a:extLst>
          </p:cNvPr>
          <p:cNvSpPr/>
          <p:nvPr/>
        </p:nvSpPr>
        <p:spPr>
          <a:xfrm>
            <a:off x="3464134" y="1923878"/>
            <a:ext cx="1069905" cy="783149"/>
          </a:xfrm>
          <a:prstGeom prst="wedgeRectCallout">
            <a:avLst>
              <a:gd name="adj1" fmla="val 65677"/>
              <a:gd name="adj2" fmla="val -78421"/>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Fill Lo</a:t>
            </a:r>
          </a:p>
          <a:p>
            <a:pPr algn="ctr"/>
            <a:r>
              <a:rPr lang="en-US" dirty="0"/>
              <a:t>UCL</a:t>
            </a:r>
          </a:p>
        </p:txBody>
      </p:sp>
      <p:cxnSp>
        <p:nvCxnSpPr>
          <p:cNvPr id="16" name="Straight Connector 15">
            <a:extLst>
              <a:ext uri="{FF2B5EF4-FFF2-40B4-BE49-F238E27FC236}">
                <a16:creationId xmlns:a16="http://schemas.microsoft.com/office/drawing/2014/main" id="{6CCEEE56-6018-E2CD-12D8-70E890454430}"/>
              </a:ext>
            </a:extLst>
          </p:cNvPr>
          <p:cNvCxnSpPr>
            <a:cxnSpLocks/>
            <a:stCxn id="4" idx="0"/>
          </p:cNvCxnSpPr>
          <p:nvPr/>
        </p:nvCxnSpPr>
        <p:spPr>
          <a:xfrm>
            <a:off x="4982899" y="517968"/>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3F47CD9-B849-441A-1AE5-2E4C04A3085F}"/>
              </a:ext>
            </a:extLst>
          </p:cNvPr>
          <p:cNvSpPr txBox="1"/>
          <p:nvPr/>
        </p:nvSpPr>
        <p:spPr>
          <a:xfrm>
            <a:off x="5390629" y="1551007"/>
            <a:ext cx="1399166" cy="369332"/>
          </a:xfrm>
          <a:prstGeom prst="rect">
            <a:avLst/>
          </a:prstGeom>
          <a:noFill/>
        </p:spPr>
        <p:txBody>
          <a:bodyPr wrap="none" rtlCol="0">
            <a:spAutoFit/>
          </a:bodyPr>
          <a:lstStyle/>
          <a:p>
            <a:r>
              <a:rPr lang="en-US" dirty="0"/>
              <a:t>Switch Zone</a:t>
            </a:r>
          </a:p>
        </p:txBody>
      </p:sp>
      <p:sp>
        <p:nvSpPr>
          <p:cNvPr id="18" name="Speech Bubble: Rectangle 17">
            <a:extLst>
              <a:ext uri="{FF2B5EF4-FFF2-40B4-BE49-F238E27FC236}">
                <a16:creationId xmlns:a16="http://schemas.microsoft.com/office/drawing/2014/main" id="{8D52B474-14F5-0B27-65C2-CE06AB9AED59}"/>
              </a:ext>
            </a:extLst>
          </p:cNvPr>
          <p:cNvSpPr/>
          <p:nvPr/>
        </p:nvSpPr>
        <p:spPr>
          <a:xfrm>
            <a:off x="3140765" y="986837"/>
            <a:ext cx="1372395" cy="552801"/>
          </a:xfrm>
          <a:prstGeom prst="wedgeRectCallout">
            <a:avLst>
              <a:gd name="adj1" fmla="val 87317"/>
              <a:gd name="adj2" fmla="val 6338"/>
            </a:avLst>
          </a:prstGeom>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a:t>
            </a:r>
          </a:p>
          <a:p>
            <a:pPr algn="ctr"/>
            <a:r>
              <a:rPr lang="en-US" dirty="0"/>
              <a:t>(Test point)</a:t>
            </a:r>
          </a:p>
        </p:txBody>
      </p:sp>
      <p:cxnSp>
        <p:nvCxnSpPr>
          <p:cNvPr id="19" name="Straight Connector 18">
            <a:extLst>
              <a:ext uri="{FF2B5EF4-FFF2-40B4-BE49-F238E27FC236}">
                <a16:creationId xmlns:a16="http://schemas.microsoft.com/office/drawing/2014/main" id="{0AE39273-D01C-5B31-110C-B2E42095DF5E}"/>
              </a:ext>
            </a:extLst>
          </p:cNvPr>
          <p:cNvCxnSpPr>
            <a:cxnSpLocks/>
          </p:cNvCxnSpPr>
          <p:nvPr/>
        </p:nvCxnSpPr>
        <p:spPr>
          <a:xfrm flipV="1">
            <a:off x="5220178" y="27678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9A35B4-2F9E-3FB1-ED09-A77050A3D681}"/>
              </a:ext>
            </a:extLst>
          </p:cNvPr>
          <p:cNvCxnSpPr>
            <a:cxnSpLocks/>
          </p:cNvCxnSpPr>
          <p:nvPr/>
        </p:nvCxnSpPr>
        <p:spPr>
          <a:xfrm flipV="1">
            <a:off x="4736472" y="286065"/>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D57EF51-DCF5-0E1C-97F4-D0F92D483A78}"/>
              </a:ext>
            </a:extLst>
          </p:cNvPr>
          <p:cNvCxnSpPr/>
          <p:nvPr/>
        </p:nvCxnSpPr>
        <p:spPr>
          <a:xfrm>
            <a:off x="4761048" y="381663"/>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Speech Bubble: Rectangle 21">
            <a:extLst>
              <a:ext uri="{FF2B5EF4-FFF2-40B4-BE49-F238E27FC236}">
                <a16:creationId xmlns:a16="http://schemas.microsoft.com/office/drawing/2014/main" id="{916E970B-C98E-D62D-34ED-C215F84DF86C}"/>
              </a:ext>
            </a:extLst>
          </p:cNvPr>
          <p:cNvSpPr/>
          <p:nvPr/>
        </p:nvSpPr>
        <p:spPr>
          <a:xfrm>
            <a:off x="5759777" y="221318"/>
            <a:ext cx="1378500" cy="552801"/>
          </a:xfrm>
          <a:prstGeom prst="wedgeRectCallout">
            <a:avLst>
              <a:gd name="adj1" fmla="val -88299"/>
              <a:gd name="adj2" fmla="val -24086"/>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 Uncertainty</a:t>
            </a:r>
          </a:p>
        </p:txBody>
      </p:sp>
      <p:sp>
        <p:nvSpPr>
          <p:cNvPr id="23" name="TextBox 22">
            <a:extLst>
              <a:ext uri="{FF2B5EF4-FFF2-40B4-BE49-F238E27FC236}">
                <a16:creationId xmlns:a16="http://schemas.microsoft.com/office/drawing/2014/main" id="{90DB00EC-17EA-9D0E-09AC-32915C22CECA}"/>
              </a:ext>
            </a:extLst>
          </p:cNvPr>
          <p:cNvSpPr txBox="1"/>
          <p:nvPr/>
        </p:nvSpPr>
        <p:spPr>
          <a:xfrm>
            <a:off x="5296989" y="1910533"/>
            <a:ext cx="1512337" cy="369332"/>
          </a:xfrm>
          <a:prstGeom prst="rect">
            <a:avLst/>
          </a:prstGeom>
          <a:noFill/>
        </p:spPr>
        <p:txBody>
          <a:bodyPr wrap="none" rtlCol="0">
            <a:spAutoFit/>
          </a:bodyPr>
          <a:lstStyle/>
          <a:p>
            <a:r>
              <a:rPr lang="en-US" dirty="0"/>
              <a:t>Test Set Point</a:t>
            </a:r>
          </a:p>
        </p:txBody>
      </p:sp>
      <p:cxnSp>
        <p:nvCxnSpPr>
          <p:cNvPr id="24" name="Straight Arrow Connector 23">
            <a:extLst>
              <a:ext uri="{FF2B5EF4-FFF2-40B4-BE49-F238E27FC236}">
                <a16:creationId xmlns:a16="http://schemas.microsoft.com/office/drawing/2014/main" id="{99A28BED-2942-92C9-6B75-0CDDB7509B58}"/>
              </a:ext>
            </a:extLst>
          </p:cNvPr>
          <p:cNvCxnSpPr>
            <a:cxnSpLocks/>
            <a:stCxn id="23" idx="1"/>
          </p:cNvCxnSpPr>
          <p:nvPr/>
        </p:nvCxnSpPr>
        <p:spPr>
          <a:xfrm flipH="1">
            <a:off x="4757876" y="2095199"/>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923D6A8B-E9E0-AF47-FB01-183211AFACEC}"/>
              </a:ext>
            </a:extLst>
          </p:cNvPr>
          <p:cNvSpPr txBox="1"/>
          <p:nvPr/>
        </p:nvSpPr>
        <p:spPr>
          <a:xfrm>
            <a:off x="5810942" y="864762"/>
            <a:ext cx="1459438" cy="369332"/>
          </a:xfrm>
          <a:prstGeom prst="rect">
            <a:avLst/>
          </a:prstGeom>
          <a:noFill/>
        </p:spPr>
        <p:txBody>
          <a:bodyPr wrap="none" rtlCol="0">
            <a:spAutoFit/>
          </a:bodyPr>
          <a:lstStyle/>
          <a:p>
            <a:r>
              <a:rPr lang="en-US" dirty="0"/>
              <a:t> Switch Point</a:t>
            </a:r>
          </a:p>
        </p:txBody>
      </p:sp>
      <p:cxnSp>
        <p:nvCxnSpPr>
          <p:cNvPr id="26" name="Straight Arrow Connector 25">
            <a:extLst>
              <a:ext uri="{FF2B5EF4-FFF2-40B4-BE49-F238E27FC236}">
                <a16:creationId xmlns:a16="http://schemas.microsoft.com/office/drawing/2014/main" id="{57FE37CA-EF6D-F463-6C7F-94B0060B09B3}"/>
              </a:ext>
            </a:extLst>
          </p:cNvPr>
          <p:cNvCxnSpPr>
            <a:cxnSpLocks/>
          </p:cNvCxnSpPr>
          <p:nvPr/>
        </p:nvCxnSpPr>
        <p:spPr>
          <a:xfrm flipH="1">
            <a:off x="5794399" y="1165253"/>
            <a:ext cx="22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459FB81-6983-5455-3CE4-AFBB16A3EF42}"/>
              </a:ext>
            </a:extLst>
          </p:cNvPr>
          <p:cNvCxnSpPr/>
          <p:nvPr/>
        </p:nvCxnSpPr>
        <p:spPr>
          <a:xfrm>
            <a:off x="5787882" y="891249"/>
            <a:ext cx="0" cy="519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97B5DB5-7A21-4AB1-BF75-AA420B1B2803}"/>
              </a:ext>
            </a:extLst>
          </p:cNvPr>
          <p:cNvCxnSpPr>
            <a:cxnSpLocks/>
          </p:cNvCxnSpPr>
          <p:nvPr/>
        </p:nvCxnSpPr>
        <p:spPr>
          <a:xfrm flipV="1">
            <a:off x="4997078" y="2281904"/>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8FBC8C3-8DA0-C54E-F96E-BC7B08DDD8B1}"/>
              </a:ext>
            </a:extLst>
          </p:cNvPr>
          <p:cNvCxnSpPr>
            <a:cxnSpLocks/>
          </p:cNvCxnSpPr>
          <p:nvPr/>
        </p:nvCxnSpPr>
        <p:spPr>
          <a:xfrm flipV="1">
            <a:off x="4758696" y="2291186"/>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FD59327-81F0-4E76-92EB-9FD28CBE19A0}"/>
              </a:ext>
            </a:extLst>
          </p:cNvPr>
          <p:cNvCxnSpPr>
            <a:cxnSpLocks/>
          </p:cNvCxnSpPr>
          <p:nvPr/>
        </p:nvCxnSpPr>
        <p:spPr>
          <a:xfrm>
            <a:off x="4783272" y="2386784"/>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Speech Bubble: Rectangle 30">
            <a:extLst>
              <a:ext uri="{FF2B5EF4-FFF2-40B4-BE49-F238E27FC236}">
                <a16:creationId xmlns:a16="http://schemas.microsoft.com/office/drawing/2014/main" id="{9E29E100-5B61-58C3-D686-9885F8ECB1DB}"/>
              </a:ext>
            </a:extLst>
          </p:cNvPr>
          <p:cNvSpPr/>
          <p:nvPr/>
        </p:nvSpPr>
        <p:spPr>
          <a:xfrm>
            <a:off x="5622875" y="2425067"/>
            <a:ext cx="1378500" cy="346966"/>
          </a:xfrm>
          <a:prstGeom prst="wedgeRectCallout">
            <a:avLst>
              <a:gd name="adj1" fmla="val -94771"/>
              <a:gd name="adj2" fmla="val -72295"/>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RNG_Stop</a:t>
            </a:r>
            <a:endParaRPr lang="en-US" dirty="0"/>
          </a:p>
        </p:txBody>
      </p:sp>
      <p:sp>
        <p:nvSpPr>
          <p:cNvPr id="32" name="Rectangle 31">
            <a:extLst>
              <a:ext uri="{FF2B5EF4-FFF2-40B4-BE49-F238E27FC236}">
                <a16:creationId xmlns:a16="http://schemas.microsoft.com/office/drawing/2014/main" id="{9836C91C-AA0E-B1E8-5664-817CA55A0B0D}"/>
              </a:ext>
            </a:extLst>
          </p:cNvPr>
          <p:cNvSpPr/>
          <p:nvPr/>
        </p:nvSpPr>
        <p:spPr>
          <a:xfrm>
            <a:off x="6905240" y="3971126"/>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823A039-5BB0-646C-DDB7-20A04D662243}"/>
              </a:ext>
            </a:extLst>
          </p:cNvPr>
          <p:cNvCxnSpPr/>
          <p:nvPr/>
        </p:nvCxnSpPr>
        <p:spPr>
          <a:xfrm flipV="1">
            <a:off x="4875715" y="397112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A8E5F96-9249-E806-1BEE-BF7C2F1AF366}"/>
              </a:ext>
            </a:extLst>
          </p:cNvPr>
          <p:cNvCxnSpPr/>
          <p:nvPr/>
        </p:nvCxnSpPr>
        <p:spPr>
          <a:xfrm flipV="1">
            <a:off x="7365356" y="397112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76208D1C-FCBE-7DFE-48D4-88B551A1FFCB}"/>
              </a:ext>
            </a:extLst>
          </p:cNvPr>
          <p:cNvCxnSpPr>
            <a:cxnSpLocks/>
            <a:stCxn id="45" idx="3"/>
          </p:cNvCxnSpPr>
          <p:nvPr/>
        </p:nvCxnSpPr>
        <p:spPr>
          <a:xfrm flipV="1">
            <a:off x="6942195" y="5179025"/>
            <a:ext cx="423161" cy="9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6FD2F7C-3E81-71FB-6E3D-EAF069B4F0FD}"/>
              </a:ext>
            </a:extLst>
          </p:cNvPr>
          <p:cNvCxnSpPr>
            <a:cxnSpLocks/>
          </p:cNvCxnSpPr>
          <p:nvPr/>
        </p:nvCxnSpPr>
        <p:spPr>
          <a:xfrm flipH="1">
            <a:off x="6920668" y="5188831"/>
            <a:ext cx="629581" cy="1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702F5E9-AD38-68B9-6D1E-A348BC54B719}"/>
              </a:ext>
            </a:extLst>
          </p:cNvPr>
          <p:cNvCxnSpPr>
            <a:cxnSpLocks/>
          </p:cNvCxnSpPr>
          <p:nvPr/>
        </p:nvCxnSpPr>
        <p:spPr>
          <a:xfrm>
            <a:off x="6020765" y="4911568"/>
            <a:ext cx="2774703"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11F6CB4-842A-1A50-44B7-CF5408D4521F}"/>
              </a:ext>
            </a:extLst>
          </p:cNvPr>
          <p:cNvCxnSpPr>
            <a:cxnSpLocks/>
          </p:cNvCxnSpPr>
          <p:nvPr/>
        </p:nvCxnSpPr>
        <p:spPr>
          <a:xfrm flipV="1">
            <a:off x="3293165" y="4149568"/>
            <a:ext cx="2544333" cy="12829"/>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441EFB6-6BC5-0259-8022-5E81AD9408F7}"/>
              </a:ext>
            </a:extLst>
          </p:cNvPr>
          <p:cNvCxnSpPr>
            <a:cxnSpLocks/>
          </p:cNvCxnSpPr>
          <p:nvPr/>
        </p:nvCxnSpPr>
        <p:spPr>
          <a:xfrm flipH="1" flipV="1">
            <a:off x="5837498" y="4149568"/>
            <a:ext cx="183267" cy="76200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8E5786C1-F973-5006-E815-646BD06CAC04}"/>
              </a:ext>
            </a:extLst>
          </p:cNvPr>
          <p:cNvSpPr txBox="1"/>
          <p:nvPr/>
        </p:nvSpPr>
        <p:spPr>
          <a:xfrm>
            <a:off x="7758895" y="4489340"/>
            <a:ext cx="915635" cy="461665"/>
          </a:xfrm>
          <a:prstGeom prst="rect">
            <a:avLst/>
          </a:prstGeom>
          <a:noFill/>
        </p:spPr>
        <p:txBody>
          <a:bodyPr wrap="none" rtlCol="0">
            <a:spAutoFit/>
          </a:bodyPr>
          <a:lstStyle/>
          <a:p>
            <a:r>
              <a:rPr lang="en-US" sz="2400" dirty="0"/>
              <a:t>100</a:t>
            </a:r>
            <a:r>
              <a:rPr lang="en-US" sz="2400" dirty="0">
                <a:sym typeface="Symbol" panose="05050102010706020507" pitchFamily="18" charset="2"/>
              </a:rPr>
              <a:t></a:t>
            </a:r>
            <a:endParaRPr lang="en-US" sz="2400" dirty="0"/>
          </a:p>
        </p:txBody>
      </p:sp>
      <p:sp>
        <p:nvSpPr>
          <p:cNvPr id="41" name="TextBox 40">
            <a:extLst>
              <a:ext uri="{FF2B5EF4-FFF2-40B4-BE49-F238E27FC236}">
                <a16:creationId xmlns:a16="http://schemas.microsoft.com/office/drawing/2014/main" id="{E39B56BC-6823-2DBF-DC02-9CA8C9ECA2C6}"/>
              </a:ext>
            </a:extLst>
          </p:cNvPr>
          <p:cNvSpPr txBox="1"/>
          <p:nvPr/>
        </p:nvSpPr>
        <p:spPr>
          <a:xfrm>
            <a:off x="3655339" y="3700732"/>
            <a:ext cx="915635" cy="461665"/>
          </a:xfrm>
          <a:prstGeom prst="rect">
            <a:avLst/>
          </a:prstGeom>
          <a:noFill/>
        </p:spPr>
        <p:txBody>
          <a:bodyPr wrap="none" rtlCol="0">
            <a:spAutoFit/>
          </a:bodyPr>
          <a:lstStyle/>
          <a:p>
            <a:r>
              <a:rPr lang="en-US" sz="2400" dirty="0"/>
              <a:t>200</a:t>
            </a:r>
            <a:r>
              <a:rPr lang="en-US" sz="2400" dirty="0">
                <a:sym typeface="Symbol" panose="05050102010706020507" pitchFamily="18" charset="2"/>
              </a:rPr>
              <a:t></a:t>
            </a:r>
            <a:endParaRPr lang="en-US" sz="2400" dirty="0"/>
          </a:p>
        </p:txBody>
      </p:sp>
      <p:sp>
        <p:nvSpPr>
          <p:cNvPr id="42" name="Speech Bubble: Rectangle 41">
            <a:extLst>
              <a:ext uri="{FF2B5EF4-FFF2-40B4-BE49-F238E27FC236}">
                <a16:creationId xmlns:a16="http://schemas.microsoft.com/office/drawing/2014/main" id="{47A45A43-B1A8-F629-219B-53EBD713B376}"/>
              </a:ext>
            </a:extLst>
          </p:cNvPr>
          <p:cNvSpPr/>
          <p:nvPr/>
        </p:nvSpPr>
        <p:spPr>
          <a:xfrm>
            <a:off x="7664076" y="5164548"/>
            <a:ext cx="1069905" cy="552801"/>
          </a:xfrm>
          <a:prstGeom prst="wedgeRectCallout">
            <a:avLst>
              <a:gd name="adj1" fmla="val -81377"/>
              <a:gd name="adj2" fmla="val -47100"/>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Drain Hi</a:t>
            </a:r>
          </a:p>
        </p:txBody>
      </p:sp>
      <p:sp>
        <p:nvSpPr>
          <p:cNvPr id="43" name="Speech Bubble: Rectangle 42">
            <a:extLst>
              <a:ext uri="{FF2B5EF4-FFF2-40B4-BE49-F238E27FC236}">
                <a16:creationId xmlns:a16="http://schemas.microsoft.com/office/drawing/2014/main" id="{CFD053C9-A80C-4EAC-A9F5-0C49DFA4272B}"/>
              </a:ext>
            </a:extLst>
          </p:cNvPr>
          <p:cNvSpPr/>
          <p:nvPr/>
        </p:nvSpPr>
        <p:spPr>
          <a:xfrm>
            <a:off x="3616534" y="5377036"/>
            <a:ext cx="1069905" cy="552801"/>
          </a:xfrm>
          <a:prstGeom prst="wedgeRectCallout">
            <a:avLst>
              <a:gd name="adj1" fmla="val 65677"/>
              <a:gd name="adj2" fmla="val -78421"/>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Drain Lo</a:t>
            </a:r>
          </a:p>
        </p:txBody>
      </p:sp>
      <p:cxnSp>
        <p:nvCxnSpPr>
          <p:cNvPr id="44" name="Straight Connector 43">
            <a:extLst>
              <a:ext uri="{FF2B5EF4-FFF2-40B4-BE49-F238E27FC236}">
                <a16:creationId xmlns:a16="http://schemas.microsoft.com/office/drawing/2014/main" id="{50873CA1-6869-DD4A-9F2F-FDF778CE8107}"/>
              </a:ext>
            </a:extLst>
          </p:cNvPr>
          <p:cNvCxnSpPr>
            <a:cxnSpLocks/>
            <a:stCxn id="32" idx="0"/>
          </p:cNvCxnSpPr>
          <p:nvPr/>
        </p:nvCxnSpPr>
        <p:spPr>
          <a:xfrm>
            <a:off x="7142519" y="3971126"/>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E9174640-FDF3-0DE4-8C34-44823BD00CD4}"/>
              </a:ext>
            </a:extLst>
          </p:cNvPr>
          <p:cNvSpPr txBox="1"/>
          <p:nvPr/>
        </p:nvSpPr>
        <p:spPr>
          <a:xfrm>
            <a:off x="5543029" y="5004165"/>
            <a:ext cx="1399166" cy="369332"/>
          </a:xfrm>
          <a:prstGeom prst="rect">
            <a:avLst/>
          </a:prstGeom>
          <a:noFill/>
        </p:spPr>
        <p:txBody>
          <a:bodyPr wrap="none" rtlCol="0">
            <a:spAutoFit/>
          </a:bodyPr>
          <a:lstStyle/>
          <a:p>
            <a:r>
              <a:rPr lang="en-US" dirty="0"/>
              <a:t>Switch Zone</a:t>
            </a:r>
          </a:p>
        </p:txBody>
      </p:sp>
      <p:sp>
        <p:nvSpPr>
          <p:cNvPr id="46" name="Speech Bubble: Rectangle 45">
            <a:extLst>
              <a:ext uri="{FF2B5EF4-FFF2-40B4-BE49-F238E27FC236}">
                <a16:creationId xmlns:a16="http://schemas.microsoft.com/office/drawing/2014/main" id="{042C015D-0923-823F-8307-95973B3EC715}"/>
              </a:ext>
            </a:extLst>
          </p:cNvPr>
          <p:cNvSpPr/>
          <p:nvPr/>
        </p:nvSpPr>
        <p:spPr>
          <a:xfrm>
            <a:off x="7810001" y="3900651"/>
            <a:ext cx="1372395" cy="552801"/>
          </a:xfrm>
          <a:prstGeom prst="wedgeRectCallout">
            <a:avLst>
              <a:gd name="adj1" fmla="val -95910"/>
              <a:gd name="adj2" fmla="val 37353"/>
            </a:avLst>
          </a:prstGeom>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a:t>
            </a:r>
          </a:p>
          <a:p>
            <a:pPr algn="ctr"/>
            <a:r>
              <a:rPr lang="en-US" dirty="0"/>
              <a:t>(Test point)</a:t>
            </a:r>
          </a:p>
        </p:txBody>
      </p:sp>
      <p:cxnSp>
        <p:nvCxnSpPr>
          <p:cNvPr id="47" name="Straight Connector 46">
            <a:extLst>
              <a:ext uri="{FF2B5EF4-FFF2-40B4-BE49-F238E27FC236}">
                <a16:creationId xmlns:a16="http://schemas.microsoft.com/office/drawing/2014/main" id="{EB1A4D6D-2D06-D277-7810-448D89F57E67}"/>
              </a:ext>
            </a:extLst>
          </p:cNvPr>
          <p:cNvCxnSpPr>
            <a:cxnSpLocks/>
          </p:cNvCxnSpPr>
          <p:nvPr/>
        </p:nvCxnSpPr>
        <p:spPr>
          <a:xfrm flipV="1">
            <a:off x="7379798" y="3729941"/>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2FA281C-3239-439E-A25B-DC68718F9EF4}"/>
              </a:ext>
            </a:extLst>
          </p:cNvPr>
          <p:cNvCxnSpPr>
            <a:cxnSpLocks/>
          </p:cNvCxnSpPr>
          <p:nvPr/>
        </p:nvCxnSpPr>
        <p:spPr>
          <a:xfrm flipV="1">
            <a:off x="6896092" y="373922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25165C6-9E1C-5813-7EFD-56B56686C2F7}"/>
              </a:ext>
            </a:extLst>
          </p:cNvPr>
          <p:cNvCxnSpPr/>
          <p:nvPr/>
        </p:nvCxnSpPr>
        <p:spPr>
          <a:xfrm>
            <a:off x="6920668" y="3834821"/>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0" name="Speech Bubble: Rectangle 49">
            <a:extLst>
              <a:ext uri="{FF2B5EF4-FFF2-40B4-BE49-F238E27FC236}">
                <a16:creationId xmlns:a16="http://schemas.microsoft.com/office/drawing/2014/main" id="{4AF21130-43FF-1348-853D-0104738F4AF5}"/>
              </a:ext>
            </a:extLst>
          </p:cNvPr>
          <p:cNvSpPr/>
          <p:nvPr/>
        </p:nvSpPr>
        <p:spPr>
          <a:xfrm>
            <a:off x="7760559" y="3271494"/>
            <a:ext cx="1378500" cy="552801"/>
          </a:xfrm>
          <a:prstGeom prst="wedgeRectCallout">
            <a:avLst>
              <a:gd name="adj1" fmla="val -75862"/>
              <a:gd name="adj2" fmla="val 51728"/>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 Uncertainty</a:t>
            </a:r>
          </a:p>
        </p:txBody>
      </p:sp>
      <p:sp>
        <p:nvSpPr>
          <p:cNvPr id="51" name="TextBox 50">
            <a:extLst>
              <a:ext uri="{FF2B5EF4-FFF2-40B4-BE49-F238E27FC236}">
                <a16:creationId xmlns:a16="http://schemas.microsoft.com/office/drawing/2014/main" id="{02B2538A-8E59-B28A-98C9-7D623D2EA8B1}"/>
              </a:ext>
            </a:extLst>
          </p:cNvPr>
          <p:cNvSpPr txBox="1"/>
          <p:nvPr/>
        </p:nvSpPr>
        <p:spPr>
          <a:xfrm>
            <a:off x="5449389" y="5363691"/>
            <a:ext cx="1512337" cy="369332"/>
          </a:xfrm>
          <a:prstGeom prst="rect">
            <a:avLst/>
          </a:prstGeom>
          <a:noFill/>
        </p:spPr>
        <p:txBody>
          <a:bodyPr wrap="none" rtlCol="0">
            <a:spAutoFit/>
          </a:bodyPr>
          <a:lstStyle/>
          <a:p>
            <a:r>
              <a:rPr lang="en-US" dirty="0"/>
              <a:t>Test Set Point</a:t>
            </a:r>
          </a:p>
        </p:txBody>
      </p:sp>
      <p:cxnSp>
        <p:nvCxnSpPr>
          <p:cNvPr id="52" name="Straight Arrow Connector 51">
            <a:extLst>
              <a:ext uri="{FF2B5EF4-FFF2-40B4-BE49-F238E27FC236}">
                <a16:creationId xmlns:a16="http://schemas.microsoft.com/office/drawing/2014/main" id="{6990BB30-7654-F59F-C18E-1BC66C1904BD}"/>
              </a:ext>
            </a:extLst>
          </p:cNvPr>
          <p:cNvCxnSpPr>
            <a:cxnSpLocks/>
          </p:cNvCxnSpPr>
          <p:nvPr/>
        </p:nvCxnSpPr>
        <p:spPr>
          <a:xfrm flipH="1">
            <a:off x="6917496" y="5548357"/>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3F115F87-B14E-DA3D-511E-5D142B4872EA}"/>
              </a:ext>
            </a:extLst>
          </p:cNvPr>
          <p:cNvSpPr txBox="1"/>
          <p:nvPr/>
        </p:nvSpPr>
        <p:spPr>
          <a:xfrm>
            <a:off x="4914665" y="4351257"/>
            <a:ext cx="951927" cy="646331"/>
          </a:xfrm>
          <a:prstGeom prst="rect">
            <a:avLst/>
          </a:prstGeom>
          <a:noFill/>
        </p:spPr>
        <p:txBody>
          <a:bodyPr wrap="none" rtlCol="0">
            <a:spAutoFit/>
          </a:bodyPr>
          <a:lstStyle/>
          <a:p>
            <a:r>
              <a:rPr lang="en-US" dirty="0"/>
              <a:t> Switch </a:t>
            </a:r>
          </a:p>
          <a:p>
            <a:r>
              <a:rPr lang="en-US" dirty="0"/>
              <a:t>Point</a:t>
            </a:r>
          </a:p>
        </p:txBody>
      </p:sp>
      <p:cxnSp>
        <p:nvCxnSpPr>
          <p:cNvPr id="54" name="Straight Arrow Connector 53">
            <a:extLst>
              <a:ext uri="{FF2B5EF4-FFF2-40B4-BE49-F238E27FC236}">
                <a16:creationId xmlns:a16="http://schemas.microsoft.com/office/drawing/2014/main" id="{57F009E1-14A7-725A-85D4-E48EC21B358D}"/>
              </a:ext>
            </a:extLst>
          </p:cNvPr>
          <p:cNvCxnSpPr>
            <a:cxnSpLocks/>
          </p:cNvCxnSpPr>
          <p:nvPr/>
        </p:nvCxnSpPr>
        <p:spPr>
          <a:xfrm>
            <a:off x="5759777" y="4618411"/>
            <a:ext cx="1870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BB47B78-B1C4-1AC0-D81A-231D421665CF}"/>
              </a:ext>
            </a:extLst>
          </p:cNvPr>
          <p:cNvCxnSpPr/>
          <p:nvPr/>
        </p:nvCxnSpPr>
        <p:spPr>
          <a:xfrm>
            <a:off x="5940282" y="4344407"/>
            <a:ext cx="0" cy="519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7C23D417-A40F-2F20-0D64-63450EA88990}"/>
              </a:ext>
            </a:extLst>
          </p:cNvPr>
          <p:cNvCxnSpPr>
            <a:cxnSpLocks/>
          </p:cNvCxnSpPr>
          <p:nvPr/>
        </p:nvCxnSpPr>
        <p:spPr>
          <a:xfrm flipV="1">
            <a:off x="7368568" y="5735062"/>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252E7FC-A2DB-B45C-1ED6-A1A1953200BC}"/>
              </a:ext>
            </a:extLst>
          </p:cNvPr>
          <p:cNvCxnSpPr>
            <a:cxnSpLocks/>
          </p:cNvCxnSpPr>
          <p:nvPr/>
        </p:nvCxnSpPr>
        <p:spPr>
          <a:xfrm flipV="1">
            <a:off x="7130186" y="5744344"/>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4ECD829-3DA9-24B7-84CA-6EFED897079E}"/>
              </a:ext>
            </a:extLst>
          </p:cNvPr>
          <p:cNvCxnSpPr>
            <a:cxnSpLocks/>
          </p:cNvCxnSpPr>
          <p:nvPr/>
        </p:nvCxnSpPr>
        <p:spPr>
          <a:xfrm>
            <a:off x="7154762" y="5839942"/>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9" name="Speech Bubble: Rectangle 58">
            <a:extLst>
              <a:ext uri="{FF2B5EF4-FFF2-40B4-BE49-F238E27FC236}">
                <a16:creationId xmlns:a16="http://schemas.microsoft.com/office/drawing/2014/main" id="{5F08A729-5FDA-62BD-A463-5DFFC48652E8}"/>
              </a:ext>
            </a:extLst>
          </p:cNvPr>
          <p:cNvSpPr/>
          <p:nvPr/>
        </p:nvSpPr>
        <p:spPr>
          <a:xfrm>
            <a:off x="5329549" y="5900851"/>
            <a:ext cx="1378500" cy="346966"/>
          </a:xfrm>
          <a:prstGeom prst="wedgeRectCallout">
            <a:avLst>
              <a:gd name="adj1" fmla="val 79814"/>
              <a:gd name="adj2" fmla="val -50334"/>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RNG_Stop</a:t>
            </a:r>
            <a:endParaRPr lang="en-US" dirty="0"/>
          </a:p>
        </p:txBody>
      </p:sp>
      <p:cxnSp>
        <p:nvCxnSpPr>
          <p:cNvPr id="62" name="Straight Arrow Connector 61">
            <a:extLst>
              <a:ext uri="{FF2B5EF4-FFF2-40B4-BE49-F238E27FC236}">
                <a16:creationId xmlns:a16="http://schemas.microsoft.com/office/drawing/2014/main" id="{3CC3E890-017D-A963-3EC2-43B37E1FC337}"/>
              </a:ext>
            </a:extLst>
          </p:cNvPr>
          <p:cNvCxnSpPr/>
          <p:nvPr/>
        </p:nvCxnSpPr>
        <p:spPr>
          <a:xfrm flipH="1">
            <a:off x="3035820" y="6369383"/>
            <a:ext cx="5743074" cy="0"/>
          </a:xfrm>
          <a:prstGeom prst="straightConnector1">
            <a:avLst/>
          </a:prstGeom>
          <a:ln w="1270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2EAD7CD7-9059-1FAC-C951-D798A07C117F}"/>
              </a:ext>
            </a:extLst>
          </p:cNvPr>
          <p:cNvSpPr txBox="1"/>
          <p:nvPr/>
        </p:nvSpPr>
        <p:spPr>
          <a:xfrm>
            <a:off x="5400968" y="6377402"/>
            <a:ext cx="1012778" cy="461665"/>
          </a:xfrm>
          <a:prstGeom prst="rect">
            <a:avLst/>
          </a:prstGeom>
          <a:noFill/>
        </p:spPr>
        <p:txBody>
          <a:bodyPr wrap="none" rtlCol="0">
            <a:spAutoFit/>
          </a:bodyPr>
          <a:lstStyle/>
          <a:p>
            <a:r>
              <a:rPr lang="en-US" sz="2400" dirty="0"/>
              <a:t>LEVEL</a:t>
            </a:r>
          </a:p>
        </p:txBody>
      </p:sp>
      <p:sp>
        <p:nvSpPr>
          <p:cNvPr id="64" name="TextBox 63">
            <a:extLst>
              <a:ext uri="{FF2B5EF4-FFF2-40B4-BE49-F238E27FC236}">
                <a16:creationId xmlns:a16="http://schemas.microsoft.com/office/drawing/2014/main" id="{1F060940-F02E-53D1-B161-4C269A0352CB}"/>
              </a:ext>
            </a:extLst>
          </p:cNvPr>
          <p:cNvSpPr txBox="1"/>
          <p:nvPr/>
        </p:nvSpPr>
        <p:spPr>
          <a:xfrm>
            <a:off x="2358903" y="6146569"/>
            <a:ext cx="676917" cy="461665"/>
          </a:xfrm>
          <a:prstGeom prst="rect">
            <a:avLst/>
          </a:prstGeom>
          <a:noFill/>
        </p:spPr>
        <p:txBody>
          <a:bodyPr wrap="none" rtlCol="0">
            <a:spAutoFit/>
          </a:bodyPr>
          <a:lstStyle/>
          <a:p>
            <a:r>
              <a:rPr lang="en-US" sz="2400" dirty="0"/>
              <a:t>Full</a:t>
            </a:r>
          </a:p>
        </p:txBody>
      </p:sp>
      <p:sp>
        <p:nvSpPr>
          <p:cNvPr id="65" name="TextBox 64">
            <a:extLst>
              <a:ext uri="{FF2B5EF4-FFF2-40B4-BE49-F238E27FC236}">
                <a16:creationId xmlns:a16="http://schemas.microsoft.com/office/drawing/2014/main" id="{51AC45A5-30B7-E6CB-1BE8-4537DBB04FC9}"/>
              </a:ext>
            </a:extLst>
          </p:cNvPr>
          <p:cNvSpPr txBox="1"/>
          <p:nvPr/>
        </p:nvSpPr>
        <p:spPr>
          <a:xfrm>
            <a:off x="8766714" y="6146569"/>
            <a:ext cx="1066382" cy="461665"/>
          </a:xfrm>
          <a:prstGeom prst="rect">
            <a:avLst/>
          </a:prstGeom>
          <a:noFill/>
        </p:spPr>
        <p:txBody>
          <a:bodyPr wrap="square" rtlCol="0">
            <a:spAutoFit/>
          </a:bodyPr>
          <a:lstStyle/>
          <a:p>
            <a:r>
              <a:rPr lang="en-US" sz="2400" dirty="0"/>
              <a:t>Empty</a:t>
            </a:r>
          </a:p>
        </p:txBody>
      </p:sp>
      <p:cxnSp>
        <p:nvCxnSpPr>
          <p:cNvPr id="91" name="Straight Arrow Connector 90">
            <a:extLst>
              <a:ext uri="{FF2B5EF4-FFF2-40B4-BE49-F238E27FC236}">
                <a16:creationId xmlns:a16="http://schemas.microsoft.com/office/drawing/2014/main" id="{BDED17EE-825B-8049-F551-47308950F15D}"/>
              </a:ext>
            </a:extLst>
          </p:cNvPr>
          <p:cNvCxnSpPr/>
          <p:nvPr/>
        </p:nvCxnSpPr>
        <p:spPr>
          <a:xfrm flipH="1">
            <a:off x="3140765" y="2895811"/>
            <a:ext cx="5743074" cy="0"/>
          </a:xfrm>
          <a:prstGeom prst="straightConnector1">
            <a:avLst/>
          </a:prstGeom>
          <a:ln w="12700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B2CFEC1F-B9BF-7604-E5AF-4997CE5B0F07}"/>
              </a:ext>
            </a:extLst>
          </p:cNvPr>
          <p:cNvSpPr txBox="1"/>
          <p:nvPr/>
        </p:nvSpPr>
        <p:spPr>
          <a:xfrm>
            <a:off x="5505913" y="2903830"/>
            <a:ext cx="1012778" cy="461665"/>
          </a:xfrm>
          <a:prstGeom prst="rect">
            <a:avLst/>
          </a:prstGeom>
          <a:noFill/>
        </p:spPr>
        <p:txBody>
          <a:bodyPr wrap="none" rtlCol="0">
            <a:spAutoFit/>
          </a:bodyPr>
          <a:lstStyle/>
          <a:p>
            <a:r>
              <a:rPr lang="en-US" sz="2400" dirty="0"/>
              <a:t>LEVEL</a:t>
            </a:r>
          </a:p>
        </p:txBody>
      </p:sp>
      <p:sp>
        <p:nvSpPr>
          <p:cNvPr id="93" name="TextBox 92">
            <a:extLst>
              <a:ext uri="{FF2B5EF4-FFF2-40B4-BE49-F238E27FC236}">
                <a16:creationId xmlns:a16="http://schemas.microsoft.com/office/drawing/2014/main" id="{164294EC-37BD-B42E-A72D-D3308A4330F3}"/>
              </a:ext>
            </a:extLst>
          </p:cNvPr>
          <p:cNvSpPr txBox="1"/>
          <p:nvPr/>
        </p:nvSpPr>
        <p:spPr>
          <a:xfrm>
            <a:off x="2463848" y="2672997"/>
            <a:ext cx="676917" cy="461665"/>
          </a:xfrm>
          <a:prstGeom prst="rect">
            <a:avLst/>
          </a:prstGeom>
          <a:noFill/>
        </p:spPr>
        <p:txBody>
          <a:bodyPr wrap="none" rtlCol="0">
            <a:spAutoFit/>
          </a:bodyPr>
          <a:lstStyle/>
          <a:p>
            <a:r>
              <a:rPr lang="en-US" sz="2400" dirty="0"/>
              <a:t>Full</a:t>
            </a:r>
          </a:p>
        </p:txBody>
      </p:sp>
      <p:sp>
        <p:nvSpPr>
          <p:cNvPr id="94" name="TextBox 93">
            <a:extLst>
              <a:ext uri="{FF2B5EF4-FFF2-40B4-BE49-F238E27FC236}">
                <a16:creationId xmlns:a16="http://schemas.microsoft.com/office/drawing/2014/main" id="{B6F581BD-F22F-2FDC-18B8-1BCD6251A8AA}"/>
              </a:ext>
            </a:extLst>
          </p:cNvPr>
          <p:cNvSpPr txBox="1"/>
          <p:nvPr/>
        </p:nvSpPr>
        <p:spPr>
          <a:xfrm>
            <a:off x="8871659" y="2672997"/>
            <a:ext cx="1066382" cy="461665"/>
          </a:xfrm>
          <a:prstGeom prst="rect">
            <a:avLst/>
          </a:prstGeom>
          <a:noFill/>
        </p:spPr>
        <p:txBody>
          <a:bodyPr wrap="square" rtlCol="0">
            <a:spAutoFit/>
          </a:bodyPr>
          <a:lstStyle/>
          <a:p>
            <a:r>
              <a:rPr lang="en-US" sz="2400" dirty="0"/>
              <a:t>Empty</a:t>
            </a:r>
          </a:p>
        </p:txBody>
      </p:sp>
    </p:spTree>
    <p:extLst>
      <p:ext uri="{BB962C8B-B14F-4D97-AF65-F5344CB8AC3E}">
        <p14:creationId xmlns:p14="http://schemas.microsoft.com/office/powerpoint/2010/main" val="410010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5A7583-2161-616C-40AE-F28926B9B5C7}"/>
              </a:ext>
            </a:extLst>
          </p:cNvPr>
          <p:cNvPicPr>
            <a:picLocks noChangeAspect="1"/>
          </p:cNvPicPr>
          <p:nvPr/>
        </p:nvPicPr>
        <p:blipFill>
          <a:blip r:embed="rId3"/>
          <a:stretch>
            <a:fillRect/>
          </a:stretch>
        </p:blipFill>
        <p:spPr>
          <a:xfrm>
            <a:off x="1942520" y="594917"/>
            <a:ext cx="8306959" cy="5668166"/>
          </a:xfrm>
          <a:prstGeom prst="rect">
            <a:avLst/>
          </a:prstGeom>
        </p:spPr>
      </p:pic>
      <p:sp>
        <p:nvSpPr>
          <p:cNvPr id="10" name="Speech Bubble: Rectangle with Corners Rounded 9">
            <a:extLst>
              <a:ext uri="{FF2B5EF4-FFF2-40B4-BE49-F238E27FC236}">
                <a16:creationId xmlns:a16="http://schemas.microsoft.com/office/drawing/2014/main" id="{6D2F5585-D8ED-81EA-D23F-E25EE67B7B69}"/>
              </a:ext>
            </a:extLst>
          </p:cNvPr>
          <p:cNvSpPr/>
          <p:nvPr/>
        </p:nvSpPr>
        <p:spPr>
          <a:xfrm>
            <a:off x="4451238" y="372375"/>
            <a:ext cx="1200150" cy="609600"/>
          </a:xfrm>
          <a:prstGeom prst="wedgeRoundRectCallout">
            <a:avLst>
              <a:gd name="adj1" fmla="val -69620"/>
              <a:gd name="adj2" fmla="val 1222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Numeric</a:t>
            </a:r>
          </a:p>
          <a:p>
            <a:pPr algn="ctr"/>
            <a:r>
              <a:rPr lang="en-US" dirty="0"/>
              <a:t>Outputs</a:t>
            </a:r>
          </a:p>
        </p:txBody>
      </p:sp>
      <p:sp>
        <p:nvSpPr>
          <p:cNvPr id="11" name="Speech Bubble: Rectangle with Corners Rounded 10">
            <a:extLst>
              <a:ext uri="{FF2B5EF4-FFF2-40B4-BE49-F238E27FC236}">
                <a16:creationId xmlns:a16="http://schemas.microsoft.com/office/drawing/2014/main" id="{F54BC3D4-EC9E-AD07-3ECC-B6C8681DE0E8}"/>
              </a:ext>
            </a:extLst>
          </p:cNvPr>
          <p:cNvSpPr/>
          <p:nvPr/>
        </p:nvSpPr>
        <p:spPr>
          <a:xfrm>
            <a:off x="8398398" y="1384311"/>
            <a:ext cx="1769730" cy="609600"/>
          </a:xfrm>
          <a:prstGeom prst="wedgeRoundRectCallout">
            <a:avLst>
              <a:gd name="adj1" fmla="val -46369"/>
              <a:gd name="adj2" fmla="val -9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Protocol</a:t>
            </a:r>
          </a:p>
          <a:p>
            <a:pPr algn="ctr"/>
            <a:r>
              <a:rPr lang="en-US" dirty="0"/>
              <a:t>Current State</a:t>
            </a:r>
          </a:p>
        </p:txBody>
      </p:sp>
      <p:sp>
        <p:nvSpPr>
          <p:cNvPr id="12" name="Speech Bubble: Rectangle with Corners Rounded 11">
            <a:extLst>
              <a:ext uri="{FF2B5EF4-FFF2-40B4-BE49-F238E27FC236}">
                <a16:creationId xmlns:a16="http://schemas.microsoft.com/office/drawing/2014/main" id="{38E39CC5-CAE3-9053-952C-9BFD21EE7226}"/>
              </a:ext>
            </a:extLst>
          </p:cNvPr>
          <p:cNvSpPr/>
          <p:nvPr/>
        </p:nvSpPr>
        <p:spPr>
          <a:xfrm>
            <a:off x="7380366" y="5168889"/>
            <a:ext cx="1769730" cy="609600"/>
          </a:xfrm>
          <a:prstGeom prst="wedgeRoundRectCallout">
            <a:avLst>
              <a:gd name="adj1" fmla="val -46369"/>
              <a:gd name="adj2" fmla="val -9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 A &amp; Ch B</a:t>
            </a:r>
          </a:p>
          <a:p>
            <a:pPr algn="ctr"/>
            <a:r>
              <a:rPr lang="en-US" dirty="0"/>
              <a:t>Resistance</a:t>
            </a:r>
          </a:p>
        </p:txBody>
      </p:sp>
      <p:sp>
        <p:nvSpPr>
          <p:cNvPr id="13" name="Speech Bubble: Rectangle with Corners Rounded 12">
            <a:extLst>
              <a:ext uri="{FF2B5EF4-FFF2-40B4-BE49-F238E27FC236}">
                <a16:creationId xmlns:a16="http://schemas.microsoft.com/office/drawing/2014/main" id="{AED94725-2CA4-309E-1CDF-BD43AA323D8A}"/>
              </a:ext>
            </a:extLst>
          </p:cNvPr>
          <p:cNvSpPr/>
          <p:nvPr/>
        </p:nvSpPr>
        <p:spPr>
          <a:xfrm>
            <a:off x="4114800" y="3565641"/>
            <a:ext cx="2106168" cy="609600"/>
          </a:xfrm>
          <a:prstGeom prst="wedgeRoundRectCallout">
            <a:avLst>
              <a:gd name="adj1" fmla="val 61619"/>
              <a:gd name="adj2" fmla="val 1117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Level Filling Shown</a:t>
            </a:r>
          </a:p>
          <a:p>
            <a:pPr algn="ctr"/>
            <a:r>
              <a:rPr lang="en-US" sz="1400" dirty="0"/>
              <a:t>(opposite of ATP Spec}</a:t>
            </a:r>
          </a:p>
        </p:txBody>
      </p:sp>
      <p:sp>
        <p:nvSpPr>
          <p:cNvPr id="14" name="Speech Bubble: Rectangle with Corners Rounded 13">
            <a:extLst>
              <a:ext uri="{FF2B5EF4-FFF2-40B4-BE49-F238E27FC236}">
                <a16:creationId xmlns:a16="http://schemas.microsoft.com/office/drawing/2014/main" id="{E582A454-E801-79F6-D794-384FA010F6FB}"/>
              </a:ext>
            </a:extLst>
          </p:cNvPr>
          <p:cNvSpPr/>
          <p:nvPr/>
        </p:nvSpPr>
        <p:spPr>
          <a:xfrm>
            <a:off x="3701430" y="2379929"/>
            <a:ext cx="960120" cy="374943"/>
          </a:xfrm>
          <a:prstGeom prst="wedgeRoundRectCallout">
            <a:avLst>
              <a:gd name="adj1" fmla="val -90762"/>
              <a:gd name="adj2" fmla="val 352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FULL</a:t>
            </a:r>
          </a:p>
        </p:txBody>
      </p:sp>
      <p:sp>
        <p:nvSpPr>
          <p:cNvPr id="15" name="Speech Bubble: Rectangle with Corners Rounded 14">
            <a:extLst>
              <a:ext uri="{FF2B5EF4-FFF2-40B4-BE49-F238E27FC236}">
                <a16:creationId xmlns:a16="http://schemas.microsoft.com/office/drawing/2014/main" id="{C8C7C2A4-870D-DDEC-D268-B280E0F5294C}"/>
              </a:ext>
            </a:extLst>
          </p:cNvPr>
          <p:cNvSpPr/>
          <p:nvPr/>
        </p:nvSpPr>
        <p:spPr>
          <a:xfrm>
            <a:off x="3851515" y="5384741"/>
            <a:ext cx="960120" cy="374942"/>
          </a:xfrm>
          <a:prstGeom prst="wedgeRoundRectCallout">
            <a:avLst>
              <a:gd name="adj1" fmla="val -96476"/>
              <a:gd name="adj2" fmla="val -2111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EMPTY</a:t>
            </a:r>
          </a:p>
        </p:txBody>
      </p:sp>
    </p:spTree>
    <p:extLst>
      <p:ext uri="{BB962C8B-B14F-4D97-AF65-F5344CB8AC3E}">
        <p14:creationId xmlns:p14="http://schemas.microsoft.com/office/powerpoint/2010/main" val="2709220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F20AE7-EC76-5CB0-CB26-BDBF4B816BB6}"/>
              </a:ext>
            </a:extLst>
          </p:cNvPr>
          <p:cNvPicPr>
            <a:picLocks noChangeAspect="1"/>
          </p:cNvPicPr>
          <p:nvPr/>
        </p:nvPicPr>
        <p:blipFill>
          <a:blip r:embed="rId2"/>
          <a:stretch>
            <a:fillRect/>
          </a:stretch>
        </p:blipFill>
        <p:spPr>
          <a:xfrm>
            <a:off x="2154661" y="2082768"/>
            <a:ext cx="8192643" cy="2857899"/>
          </a:xfrm>
          <a:prstGeom prst="rect">
            <a:avLst/>
          </a:prstGeom>
        </p:spPr>
      </p:pic>
      <p:sp>
        <p:nvSpPr>
          <p:cNvPr id="6" name="Speech Bubble: Rectangle with Corners Rounded 5">
            <a:extLst>
              <a:ext uri="{FF2B5EF4-FFF2-40B4-BE49-F238E27FC236}">
                <a16:creationId xmlns:a16="http://schemas.microsoft.com/office/drawing/2014/main" id="{567779E4-904D-8043-FD77-89E21AC23E5A}"/>
              </a:ext>
            </a:extLst>
          </p:cNvPr>
          <p:cNvSpPr/>
          <p:nvPr/>
        </p:nvSpPr>
        <p:spPr>
          <a:xfrm>
            <a:off x="3789461" y="1806067"/>
            <a:ext cx="1336914" cy="374943"/>
          </a:xfrm>
          <a:prstGeom prst="wedgeRoundRectCallout">
            <a:avLst>
              <a:gd name="adj1" fmla="val -49029"/>
              <a:gd name="adj2" fmla="val 1465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Status</a:t>
            </a:r>
          </a:p>
        </p:txBody>
      </p:sp>
      <p:sp>
        <p:nvSpPr>
          <p:cNvPr id="2" name="Speech Bubble: Rectangle with Corners Rounded 1">
            <a:extLst>
              <a:ext uri="{FF2B5EF4-FFF2-40B4-BE49-F238E27FC236}">
                <a16:creationId xmlns:a16="http://schemas.microsoft.com/office/drawing/2014/main" id="{52EACFEC-AA87-E212-7AC7-44C58A0C350A}"/>
              </a:ext>
            </a:extLst>
          </p:cNvPr>
          <p:cNvSpPr/>
          <p:nvPr/>
        </p:nvSpPr>
        <p:spPr>
          <a:xfrm>
            <a:off x="7444477" y="1712331"/>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 Select</a:t>
            </a:r>
          </a:p>
        </p:txBody>
      </p:sp>
      <p:sp>
        <p:nvSpPr>
          <p:cNvPr id="3" name="Speech Bubble: Rectangle with Corners Rounded 2">
            <a:extLst>
              <a:ext uri="{FF2B5EF4-FFF2-40B4-BE49-F238E27FC236}">
                <a16:creationId xmlns:a16="http://schemas.microsoft.com/office/drawing/2014/main" id="{72EE5722-839D-ED82-803E-A81EB8A3A9C6}"/>
              </a:ext>
            </a:extLst>
          </p:cNvPr>
          <p:cNvSpPr/>
          <p:nvPr/>
        </p:nvSpPr>
        <p:spPr>
          <a:xfrm>
            <a:off x="9255196" y="1663211"/>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Manual</a:t>
            </a:r>
          </a:p>
          <a:p>
            <a:pPr algn="ctr"/>
            <a:r>
              <a:rPr lang="en-US" dirty="0"/>
              <a:t>Controls</a:t>
            </a:r>
          </a:p>
        </p:txBody>
      </p:sp>
      <p:sp>
        <p:nvSpPr>
          <p:cNvPr id="4" name="Speech Bubble: Rectangle with Corners Rounded 3">
            <a:extLst>
              <a:ext uri="{FF2B5EF4-FFF2-40B4-BE49-F238E27FC236}">
                <a16:creationId xmlns:a16="http://schemas.microsoft.com/office/drawing/2014/main" id="{CE184450-9138-287C-53A3-211026D8E921}"/>
              </a:ext>
            </a:extLst>
          </p:cNvPr>
          <p:cNvSpPr/>
          <p:nvPr/>
        </p:nvSpPr>
        <p:spPr>
          <a:xfrm>
            <a:off x="5728713" y="1616343"/>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Automatic </a:t>
            </a:r>
          </a:p>
          <a:p>
            <a:pPr algn="ctr"/>
            <a:r>
              <a:rPr lang="en-US" dirty="0"/>
              <a:t>Controls</a:t>
            </a:r>
          </a:p>
        </p:txBody>
      </p:sp>
    </p:spTree>
    <p:extLst>
      <p:ext uri="{BB962C8B-B14F-4D97-AF65-F5344CB8AC3E}">
        <p14:creationId xmlns:p14="http://schemas.microsoft.com/office/powerpoint/2010/main" val="4195737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A72CC-BCF0-A792-83B0-E930DC8F244E}"/>
              </a:ext>
            </a:extLst>
          </p:cNvPr>
          <p:cNvPicPr>
            <a:picLocks noChangeAspect="1"/>
          </p:cNvPicPr>
          <p:nvPr/>
        </p:nvPicPr>
        <p:blipFill>
          <a:blip r:embed="rId2"/>
          <a:stretch>
            <a:fillRect/>
          </a:stretch>
        </p:blipFill>
        <p:spPr>
          <a:xfrm>
            <a:off x="477490" y="907572"/>
            <a:ext cx="6525536" cy="4143953"/>
          </a:xfrm>
          <a:prstGeom prst="rect">
            <a:avLst/>
          </a:prstGeom>
        </p:spPr>
      </p:pic>
      <p:sp>
        <p:nvSpPr>
          <p:cNvPr id="6" name="Speech Bubble: Rectangle with Corners Rounded 5">
            <a:extLst>
              <a:ext uri="{FF2B5EF4-FFF2-40B4-BE49-F238E27FC236}">
                <a16:creationId xmlns:a16="http://schemas.microsoft.com/office/drawing/2014/main" id="{F2F15684-B257-8A85-D02D-00B501F34C6D}"/>
              </a:ext>
            </a:extLst>
          </p:cNvPr>
          <p:cNvSpPr/>
          <p:nvPr/>
        </p:nvSpPr>
        <p:spPr>
          <a:xfrm>
            <a:off x="3771255" y="3813505"/>
            <a:ext cx="1854632" cy="619010"/>
          </a:xfrm>
          <a:prstGeom prst="wedgeRoundRectCallout">
            <a:avLst>
              <a:gd name="adj1" fmla="val -40914"/>
              <a:gd name="adj2" fmla="val -13139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Raw Laser Value (per ATP)</a:t>
            </a:r>
          </a:p>
        </p:txBody>
      </p:sp>
      <p:sp>
        <p:nvSpPr>
          <p:cNvPr id="7" name="Speech Bubble: Rectangle with Corners Rounded 6">
            <a:extLst>
              <a:ext uri="{FF2B5EF4-FFF2-40B4-BE49-F238E27FC236}">
                <a16:creationId xmlns:a16="http://schemas.microsoft.com/office/drawing/2014/main" id="{8DF3183A-A814-A5DF-6E5D-79C1E8765E93}"/>
              </a:ext>
            </a:extLst>
          </p:cNvPr>
          <p:cNvSpPr/>
          <p:nvPr/>
        </p:nvSpPr>
        <p:spPr>
          <a:xfrm>
            <a:off x="3071800" y="4633072"/>
            <a:ext cx="1701677" cy="619010"/>
          </a:xfrm>
          <a:prstGeom prst="wedgeRoundRectCallout">
            <a:avLst>
              <a:gd name="adj1" fmla="val -72791"/>
              <a:gd name="adj2" fmla="val -17395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Depth Gauge Reading</a:t>
            </a:r>
          </a:p>
        </p:txBody>
      </p:sp>
      <p:pic>
        <p:nvPicPr>
          <p:cNvPr id="9" name="Picture 8">
            <a:extLst>
              <a:ext uri="{FF2B5EF4-FFF2-40B4-BE49-F238E27FC236}">
                <a16:creationId xmlns:a16="http://schemas.microsoft.com/office/drawing/2014/main" id="{DDADBC94-7428-5B86-D900-B72B2720B06D}"/>
              </a:ext>
            </a:extLst>
          </p:cNvPr>
          <p:cNvPicPr>
            <a:picLocks noChangeAspect="1"/>
          </p:cNvPicPr>
          <p:nvPr/>
        </p:nvPicPr>
        <p:blipFill>
          <a:blip r:embed="rId3"/>
          <a:stretch>
            <a:fillRect/>
          </a:stretch>
        </p:blipFill>
        <p:spPr>
          <a:xfrm>
            <a:off x="7349970" y="2183179"/>
            <a:ext cx="3753374" cy="2057687"/>
          </a:xfrm>
          <a:prstGeom prst="rect">
            <a:avLst/>
          </a:prstGeom>
        </p:spPr>
      </p:pic>
      <p:sp>
        <p:nvSpPr>
          <p:cNvPr id="10" name="Speech Bubble: Rectangle with Corners Rounded 9">
            <a:extLst>
              <a:ext uri="{FF2B5EF4-FFF2-40B4-BE49-F238E27FC236}">
                <a16:creationId xmlns:a16="http://schemas.microsoft.com/office/drawing/2014/main" id="{C6C90268-1B70-AB05-87BA-FDC20364807D}"/>
              </a:ext>
            </a:extLst>
          </p:cNvPr>
          <p:cNvSpPr/>
          <p:nvPr/>
        </p:nvSpPr>
        <p:spPr>
          <a:xfrm>
            <a:off x="8980252" y="2979548"/>
            <a:ext cx="1701677" cy="619010"/>
          </a:xfrm>
          <a:prstGeom prst="wedgeRoundRectCallout">
            <a:avLst>
              <a:gd name="adj1" fmla="val -78256"/>
              <a:gd name="adj2" fmla="val 1883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Depth Gauge Reading</a:t>
            </a:r>
          </a:p>
        </p:txBody>
      </p:sp>
    </p:spTree>
    <p:extLst>
      <p:ext uri="{BB962C8B-B14F-4D97-AF65-F5344CB8AC3E}">
        <p14:creationId xmlns:p14="http://schemas.microsoft.com/office/powerpoint/2010/main" val="3866920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CD13C9-4047-ECF6-D175-4099242C1BA3}"/>
              </a:ext>
            </a:extLst>
          </p:cNvPr>
          <p:cNvPicPr>
            <a:picLocks noChangeAspect="1"/>
          </p:cNvPicPr>
          <p:nvPr/>
        </p:nvPicPr>
        <p:blipFill>
          <a:blip r:embed="rId3"/>
          <a:stretch>
            <a:fillRect/>
          </a:stretch>
        </p:blipFill>
        <p:spPr>
          <a:xfrm>
            <a:off x="271893" y="0"/>
            <a:ext cx="2376820" cy="1948135"/>
          </a:xfrm>
          <a:prstGeom prst="rect">
            <a:avLst/>
          </a:prstGeom>
        </p:spPr>
      </p:pic>
      <p:pic>
        <p:nvPicPr>
          <p:cNvPr id="7" name="Picture 6">
            <a:extLst>
              <a:ext uri="{FF2B5EF4-FFF2-40B4-BE49-F238E27FC236}">
                <a16:creationId xmlns:a16="http://schemas.microsoft.com/office/drawing/2014/main" id="{776BBBDF-DF88-6CBE-674E-A40EDF995CEC}"/>
              </a:ext>
            </a:extLst>
          </p:cNvPr>
          <p:cNvPicPr>
            <a:picLocks noChangeAspect="1"/>
          </p:cNvPicPr>
          <p:nvPr/>
        </p:nvPicPr>
        <p:blipFill>
          <a:blip r:embed="rId4"/>
          <a:stretch>
            <a:fillRect/>
          </a:stretch>
        </p:blipFill>
        <p:spPr>
          <a:xfrm>
            <a:off x="137160" y="1862100"/>
            <a:ext cx="3004844" cy="4054068"/>
          </a:xfrm>
          <a:prstGeom prst="rect">
            <a:avLst/>
          </a:prstGeom>
        </p:spPr>
      </p:pic>
      <p:pic>
        <p:nvPicPr>
          <p:cNvPr id="9" name="Picture 8">
            <a:extLst>
              <a:ext uri="{FF2B5EF4-FFF2-40B4-BE49-F238E27FC236}">
                <a16:creationId xmlns:a16="http://schemas.microsoft.com/office/drawing/2014/main" id="{2F05DA1C-CBCB-742B-70F6-97CD0D5AE2E5}"/>
              </a:ext>
            </a:extLst>
          </p:cNvPr>
          <p:cNvPicPr>
            <a:picLocks noChangeAspect="1"/>
          </p:cNvPicPr>
          <p:nvPr/>
        </p:nvPicPr>
        <p:blipFill>
          <a:blip r:embed="rId5"/>
          <a:stretch>
            <a:fillRect/>
          </a:stretch>
        </p:blipFill>
        <p:spPr>
          <a:xfrm>
            <a:off x="3755757" y="569474"/>
            <a:ext cx="8299083" cy="5034555"/>
          </a:xfrm>
          <a:prstGeom prst="rect">
            <a:avLst/>
          </a:prstGeom>
        </p:spPr>
      </p:pic>
    </p:spTree>
    <p:extLst>
      <p:ext uri="{BB962C8B-B14F-4D97-AF65-F5344CB8AC3E}">
        <p14:creationId xmlns:p14="http://schemas.microsoft.com/office/powerpoint/2010/main" val="1501608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64A6-9AF4-956F-E677-199B3AADBCC0}"/>
              </a:ext>
            </a:extLst>
          </p:cNvPr>
          <p:cNvPicPr>
            <a:picLocks noChangeAspect="1"/>
          </p:cNvPicPr>
          <p:nvPr/>
        </p:nvPicPr>
        <p:blipFill>
          <a:blip r:embed="rId2"/>
          <a:stretch>
            <a:fillRect/>
          </a:stretch>
        </p:blipFill>
        <p:spPr>
          <a:xfrm>
            <a:off x="866045" y="604443"/>
            <a:ext cx="10082868" cy="5445483"/>
          </a:xfrm>
          <a:prstGeom prst="rect">
            <a:avLst/>
          </a:prstGeom>
        </p:spPr>
      </p:pic>
    </p:spTree>
    <p:extLst>
      <p:ext uri="{BB962C8B-B14F-4D97-AF65-F5344CB8AC3E}">
        <p14:creationId xmlns:p14="http://schemas.microsoft.com/office/powerpoint/2010/main" val="817887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D6E5226-EFEC-7A06-F0BC-2C5EC9DE1B86}"/>
              </a:ext>
            </a:extLst>
          </p:cNvPr>
          <p:cNvSpPr/>
          <p:nvPr/>
        </p:nvSpPr>
        <p:spPr>
          <a:xfrm>
            <a:off x="234868" y="2083241"/>
            <a:ext cx="1733551" cy="1135585"/>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reeform: Shape 6">
            <a:extLst>
              <a:ext uri="{FF2B5EF4-FFF2-40B4-BE49-F238E27FC236}">
                <a16:creationId xmlns:a16="http://schemas.microsoft.com/office/drawing/2014/main" id="{FFBC4603-0BF0-0100-B290-AF8BEFA75AFA}"/>
              </a:ext>
            </a:extLst>
          </p:cNvPr>
          <p:cNvSpPr/>
          <p:nvPr/>
        </p:nvSpPr>
        <p:spPr>
          <a:xfrm>
            <a:off x="1033104" y="1891103"/>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 name="Freeform: Shape 7">
            <a:extLst>
              <a:ext uri="{FF2B5EF4-FFF2-40B4-BE49-F238E27FC236}">
                <a16:creationId xmlns:a16="http://schemas.microsoft.com/office/drawing/2014/main" id="{46D9FEB8-D12F-9998-A62E-6876411F327E}"/>
              </a:ext>
            </a:extLst>
          </p:cNvPr>
          <p:cNvSpPr/>
          <p:nvPr/>
        </p:nvSpPr>
        <p:spPr>
          <a:xfrm>
            <a:off x="1234931" y="1891103"/>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9" name="Freeform: Shape 8">
            <a:extLst>
              <a:ext uri="{FF2B5EF4-FFF2-40B4-BE49-F238E27FC236}">
                <a16:creationId xmlns:a16="http://schemas.microsoft.com/office/drawing/2014/main" id="{64FA527F-695C-4F99-EA81-855FC90D392A}"/>
              </a:ext>
            </a:extLst>
          </p:cNvPr>
          <p:cNvSpPr/>
          <p:nvPr/>
        </p:nvSpPr>
        <p:spPr>
          <a:xfrm>
            <a:off x="9046035" y="2319128"/>
            <a:ext cx="2519036"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Arrow: Right 9">
            <a:extLst>
              <a:ext uri="{FF2B5EF4-FFF2-40B4-BE49-F238E27FC236}">
                <a16:creationId xmlns:a16="http://schemas.microsoft.com/office/drawing/2014/main" id="{C0DB3C32-DE12-3F7C-8F86-CC938A1031DC}"/>
              </a:ext>
            </a:extLst>
          </p:cNvPr>
          <p:cNvSpPr/>
          <p:nvPr/>
        </p:nvSpPr>
        <p:spPr>
          <a:xfrm>
            <a:off x="1886447" y="2400567"/>
            <a:ext cx="1021742" cy="39756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3 Appraisers</a:t>
            </a:r>
          </a:p>
        </p:txBody>
      </p:sp>
      <p:sp>
        <p:nvSpPr>
          <p:cNvPr id="12" name="TextBox 11">
            <a:extLst>
              <a:ext uri="{FF2B5EF4-FFF2-40B4-BE49-F238E27FC236}">
                <a16:creationId xmlns:a16="http://schemas.microsoft.com/office/drawing/2014/main" id="{F2A0AFE1-2988-94D4-9665-3D54299CAB95}"/>
              </a:ext>
            </a:extLst>
          </p:cNvPr>
          <p:cNvSpPr txBox="1"/>
          <p:nvPr/>
        </p:nvSpPr>
        <p:spPr>
          <a:xfrm>
            <a:off x="967568" y="2358371"/>
            <a:ext cx="267363" cy="369332"/>
          </a:xfrm>
          <a:prstGeom prst="rect">
            <a:avLst/>
          </a:prstGeom>
          <a:noFill/>
        </p:spPr>
        <p:txBody>
          <a:bodyPr wrap="square">
            <a:spAutoFit/>
          </a:bodyPr>
          <a:lstStyle/>
          <a:p>
            <a:r>
              <a:rPr lang="en-US" dirty="0">
                <a:solidFill>
                  <a:schemeClr val="tx1"/>
                </a:solidFill>
              </a:rPr>
              <a:t>A</a:t>
            </a:r>
            <a:endParaRPr lang="en-US" dirty="0"/>
          </a:p>
        </p:txBody>
      </p:sp>
      <p:cxnSp>
        <p:nvCxnSpPr>
          <p:cNvPr id="14" name="Straight Connector 13">
            <a:extLst>
              <a:ext uri="{FF2B5EF4-FFF2-40B4-BE49-F238E27FC236}">
                <a16:creationId xmlns:a16="http://schemas.microsoft.com/office/drawing/2014/main" id="{CADBB4E7-DCFC-7FDC-7382-42722495451F}"/>
              </a:ext>
            </a:extLst>
          </p:cNvPr>
          <p:cNvCxnSpPr>
            <a:cxnSpLocks/>
          </p:cNvCxnSpPr>
          <p:nvPr/>
        </p:nvCxnSpPr>
        <p:spPr>
          <a:xfrm>
            <a:off x="2530501"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FFFF27E-7070-DB19-9806-7529436CC064}"/>
              </a:ext>
            </a:extLst>
          </p:cNvPr>
          <p:cNvCxnSpPr>
            <a:cxnSpLocks/>
          </p:cNvCxnSpPr>
          <p:nvPr/>
        </p:nvCxnSpPr>
        <p:spPr>
          <a:xfrm>
            <a:off x="3466099"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98DEB07-F469-CB68-2BFE-EC93FEADF308}"/>
              </a:ext>
            </a:extLst>
          </p:cNvPr>
          <p:cNvCxnSpPr>
            <a:cxnSpLocks/>
          </p:cNvCxnSpPr>
          <p:nvPr/>
        </p:nvCxnSpPr>
        <p:spPr>
          <a:xfrm>
            <a:off x="4412304"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D14657B-DF03-6FF0-32F9-9397B74F08A6}"/>
              </a:ext>
            </a:extLst>
          </p:cNvPr>
          <p:cNvPicPr>
            <a:picLocks noChangeAspect="1"/>
          </p:cNvPicPr>
          <p:nvPr/>
        </p:nvPicPr>
        <p:blipFill>
          <a:blip r:embed="rId2"/>
          <a:srcRect l="1" t="28521" r="8244" b="23346"/>
          <a:stretch/>
        </p:blipFill>
        <p:spPr>
          <a:xfrm>
            <a:off x="3239759" y="3360749"/>
            <a:ext cx="425138" cy="369736"/>
          </a:xfrm>
          <a:prstGeom prst="rect">
            <a:avLst/>
          </a:prstGeom>
        </p:spPr>
      </p:pic>
      <p:sp>
        <p:nvSpPr>
          <p:cNvPr id="20" name="TextBox 19">
            <a:extLst>
              <a:ext uri="{FF2B5EF4-FFF2-40B4-BE49-F238E27FC236}">
                <a16:creationId xmlns:a16="http://schemas.microsoft.com/office/drawing/2014/main" id="{54CCEED4-B0D3-C649-F566-6C1581016CBD}"/>
              </a:ext>
            </a:extLst>
          </p:cNvPr>
          <p:cNvSpPr txBox="1"/>
          <p:nvPr/>
        </p:nvSpPr>
        <p:spPr>
          <a:xfrm>
            <a:off x="4313687" y="3420518"/>
            <a:ext cx="574196" cy="369332"/>
          </a:xfrm>
          <a:prstGeom prst="rect">
            <a:avLst/>
          </a:prstGeom>
          <a:noFill/>
        </p:spPr>
        <p:txBody>
          <a:bodyPr wrap="none" rtlCol="0">
            <a:spAutoFit/>
          </a:bodyPr>
          <a:lstStyle/>
          <a:p>
            <a:r>
              <a:rPr lang="en-US" dirty="0"/>
              <a:t>+2</a:t>
            </a:r>
            <a:r>
              <a:rPr lang="el-GR" dirty="0">
                <a:latin typeface="Arial" panose="020B0604020202020204" pitchFamily="34" charset="0"/>
                <a:cs typeface="Arial" panose="020B0604020202020204" pitchFamily="34" charset="0"/>
              </a:rPr>
              <a:t>σ</a:t>
            </a:r>
            <a:endParaRPr lang="en-US" dirty="0"/>
          </a:p>
        </p:txBody>
      </p:sp>
      <p:pic>
        <p:nvPicPr>
          <p:cNvPr id="21" name="Picture 20">
            <a:extLst>
              <a:ext uri="{FF2B5EF4-FFF2-40B4-BE49-F238E27FC236}">
                <a16:creationId xmlns:a16="http://schemas.microsoft.com/office/drawing/2014/main" id="{8E0117D5-F876-34E6-74EC-6A46A5B8EC34}"/>
              </a:ext>
            </a:extLst>
          </p:cNvPr>
          <p:cNvPicPr>
            <a:picLocks noChangeAspect="1"/>
          </p:cNvPicPr>
          <p:nvPr/>
        </p:nvPicPr>
        <p:blipFill>
          <a:blip r:embed="rId2"/>
          <a:srcRect l="1" t="28521" r="8244" b="23346"/>
          <a:stretch/>
        </p:blipFill>
        <p:spPr>
          <a:xfrm>
            <a:off x="4081238" y="3355728"/>
            <a:ext cx="425138" cy="369736"/>
          </a:xfrm>
          <a:prstGeom prst="rect">
            <a:avLst/>
          </a:prstGeom>
        </p:spPr>
      </p:pic>
      <p:sp>
        <p:nvSpPr>
          <p:cNvPr id="22" name="TextBox 21">
            <a:extLst>
              <a:ext uri="{FF2B5EF4-FFF2-40B4-BE49-F238E27FC236}">
                <a16:creationId xmlns:a16="http://schemas.microsoft.com/office/drawing/2014/main" id="{7F892896-6793-3F58-C9E4-10DA83226AB1}"/>
              </a:ext>
            </a:extLst>
          </p:cNvPr>
          <p:cNvSpPr txBox="1"/>
          <p:nvPr/>
        </p:nvSpPr>
        <p:spPr>
          <a:xfrm>
            <a:off x="2357952" y="3425496"/>
            <a:ext cx="529312" cy="369332"/>
          </a:xfrm>
          <a:prstGeom prst="rect">
            <a:avLst/>
          </a:prstGeom>
          <a:noFill/>
        </p:spPr>
        <p:txBody>
          <a:bodyPr wrap="none" rtlCol="0">
            <a:spAutoFit/>
          </a:bodyPr>
          <a:lstStyle/>
          <a:p>
            <a:r>
              <a:rPr lang="en-US" dirty="0"/>
              <a:t>-2</a:t>
            </a:r>
            <a:r>
              <a:rPr lang="el-GR" dirty="0">
                <a:latin typeface="Arial" panose="020B0604020202020204" pitchFamily="34" charset="0"/>
                <a:cs typeface="Arial" panose="020B0604020202020204" pitchFamily="34" charset="0"/>
              </a:rPr>
              <a:t>σ</a:t>
            </a:r>
            <a:endParaRPr lang="en-US" dirty="0"/>
          </a:p>
        </p:txBody>
      </p:sp>
      <p:pic>
        <p:nvPicPr>
          <p:cNvPr id="23" name="Picture 22">
            <a:extLst>
              <a:ext uri="{FF2B5EF4-FFF2-40B4-BE49-F238E27FC236}">
                <a16:creationId xmlns:a16="http://schemas.microsoft.com/office/drawing/2014/main" id="{9D2A4CA9-07ED-2D63-631D-66F280BE0D88}"/>
              </a:ext>
            </a:extLst>
          </p:cNvPr>
          <p:cNvPicPr>
            <a:picLocks noChangeAspect="1"/>
          </p:cNvPicPr>
          <p:nvPr/>
        </p:nvPicPr>
        <p:blipFill>
          <a:blip r:embed="rId2"/>
          <a:srcRect l="1" t="28521" r="8244" b="23346"/>
          <a:stretch/>
        </p:blipFill>
        <p:spPr>
          <a:xfrm>
            <a:off x="2109631" y="3355728"/>
            <a:ext cx="425138" cy="369736"/>
          </a:xfrm>
          <a:prstGeom prst="rect">
            <a:avLst/>
          </a:prstGeom>
        </p:spPr>
      </p:pic>
      <p:sp>
        <p:nvSpPr>
          <p:cNvPr id="24" name="TextBox 23">
            <a:extLst>
              <a:ext uri="{FF2B5EF4-FFF2-40B4-BE49-F238E27FC236}">
                <a16:creationId xmlns:a16="http://schemas.microsoft.com/office/drawing/2014/main" id="{775EE1D0-57A3-4A7A-C67C-47C72F187ECA}"/>
              </a:ext>
            </a:extLst>
          </p:cNvPr>
          <p:cNvSpPr txBox="1"/>
          <p:nvPr/>
        </p:nvSpPr>
        <p:spPr>
          <a:xfrm>
            <a:off x="1470429" y="1022227"/>
            <a:ext cx="1853777" cy="800219"/>
          </a:xfrm>
          <a:prstGeom prst="rect">
            <a:avLst/>
          </a:prstGeom>
          <a:noFill/>
        </p:spPr>
        <p:txBody>
          <a:bodyPr wrap="none" rtlCol="0">
            <a:spAutoFit/>
          </a:bodyPr>
          <a:lstStyle/>
          <a:p>
            <a:r>
              <a:rPr lang="en-US" u="sng" dirty="0"/>
              <a:t>Level Calibration</a:t>
            </a:r>
          </a:p>
          <a:p>
            <a:r>
              <a:rPr lang="en-US" sz="1400" dirty="0"/>
              <a:t>    3 Appraisers</a:t>
            </a:r>
          </a:p>
          <a:p>
            <a:r>
              <a:rPr lang="en-US" sz="1400" dirty="0"/>
              <a:t>    5 Replicates</a:t>
            </a:r>
          </a:p>
        </p:txBody>
      </p:sp>
      <p:sp>
        <p:nvSpPr>
          <p:cNvPr id="25" name="Freeform: Shape 24">
            <a:extLst>
              <a:ext uri="{FF2B5EF4-FFF2-40B4-BE49-F238E27FC236}">
                <a16:creationId xmlns:a16="http://schemas.microsoft.com/office/drawing/2014/main" id="{A7F15616-4627-4A59-14F3-2EC1C7B41166}"/>
              </a:ext>
            </a:extLst>
          </p:cNvPr>
          <p:cNvSpPr/>
          <p:nvPr/>
        </p:nvSpPr>
        <p:spPr>
          <a:xfrm>
            <a:off x="6262732" y="1987171"/>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6" name="Straight Connector 25">
            <a:extLst>
              <a:ext uri="{FF2B5EF4-FFF2-40B4-BE49-F238E27FC236}">
                <a16:creationId xmlns:a16="http://schemas.microsoft.com/office/drawing/2014/main" id="{CD5BC22B-2308-BCE6-CC45-E62E6AECF2B1}"/>
              </a:ext>
            </a:extLst>
          </p:cNvPr>
          <p:cNvCxnSpPr>
            <a:cxnSpLocks/>
          </p:cNvCxnSpPr>
          <p:nvPr/>
        </p:nvCxnSpPr>
        <p:spPr>
          <a:xfrm>
            <a:off x="6638155" y="2868112"/>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1A68B6EA-203D-FC12-097B-21CEFFAC4A8D}"/>
              </a:ext>
            </a:extLst>
          </p:cNvPr>
          <p:cNvPicPr>
            <a:picLocks noChangeAspect="1"/>
          </p:cNvPicPr>
          <p:nvPr/>
        </p:nvPicPr>
        <p:blipFill>
          <a:blip r:embed="rId2"/>
          <a:srcRect l="1" t="28521" r="8244" b="23346"/>
          <a:stretch/>
        </p:blipFill>
        <p:spPr>
          <a:xfrm>
            <a:off x="6411815" y="3491885"/>
            <a:ext cx="425138" cy="369736"/>
          </a:xfrm>
          <a:prstGeom prst="rect">
            <a:avLst/>
          </a:prstGeom>
        </p:spPr>
      </p:pic>
      <p:sp>
        <p:nvSpPr>
          <p:cNvPr id="28" name="TextBox 27">
            <a:extLst>
              <a:ext uri="{FF2B5EF4-FFF2-40B4-BE49-F238E27FC236}">
                <a16:creationId xmlns:a16="http://schemas.microsoft.com/office/drawing/2014/main" id="{7702DFE5-FA76-0CB3-C243-6E5020693685}"/>
              </a:ext>
            </a:extLst>
          </p:cNvPr>
          <p:cNvSpPr txBox="1"/>
          <p:nvPr/>
        </p:nvSpPr>
        <p:spPr>
          <a:xfrm>
            <a:off x="5659039" y="1022227"/>
            <a:ext cx="2440155" cy="800219"/>
          </a:xfrm>
          <a:prstGeom prst="rect">
            <a:avLst/>
          </a:prstGeom>
          <a:noFill/>
        </p:spPr>
        <p:txBody>
          <a:bodyPr wrap="none" rtlCol="0">
            <a:spAutoFit/>
          </a:bodyPr>
          <a:lstStyle/>
          <a:p>
            <a:r>
              <a:rPr lang="en-US" u="sng" dirty="0"/>
              <a:t>Resistance Calibration</a:t>
            </a:r>
          </a:p>
          <a:p>
            <a:r>
              <a:rPr lang="en-US" sz="1400" dirty="0"/>
              <a:t>    1 Appraiser</a:t>
            </a:r>
          </a:p>
          <a:p>
            <a:r>
              <a:rPr lang="en-US" sz="1400" dirty="0"/>
              <a:t>    5 Replicates</a:t>
            </a:r>
          </a:p>
        </p:txBody>
      </p:sp>
      <p:sp>
        <p:nvSpPr>
          <p:cNvPr id="29" name="TextBox 28">
            <a:extLst>
              <a:ext uri="{FF2B5EF4-FFF2-40B4-BE49-F238E27FC236}">
                <a16:creationId xmlns:a16="http://schemas.microsoft.com/office/drawing/2014/main" id="{97C642B7-0810-4AE6-8C79-DBDD8EA4EA54}"/>
              </a:ext>
            </a:extLst>
          </p:cNvPr>
          <p:cNvSpPr txBox="1"/>
          <p:nvPr/>
        </p:nvSpPr>
        <p:spPr>
          <a:xfrm>
            <a:off x="5031336" y="2166729"/>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30" name="Freeform: Shape 29">
            <a:extLst>
              <a:ext uri="{FF2B5EF4-FFF2-40B4-BE49-F238E27FC236}">
                <a16:creationId xmlns:a16="http://schemas.microsoft.com/office/drawing/2014/main" id="{24B171B5-1B3F-1C15-8225-2D7BB77C7400}"/>
              </a:ext>
            </a:extLst>
          </p:cNvPr>
          <p:cNvSpPr/>
          <p:nvPr/>
        </p:nvSpPr>
        <p:spPr>
          <a:xfrm>
            <a:off x="2212918" y="2319129"/>
            <a:ext cx="2519036"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TextBox 30">
            <a:extLst>
              <a:ext uri="{FF2B5EF4-FFF2-40B4-BE49-F238E27FC236}">
                <a16:creationId xmlns:a16="http://schemas.microsoft.com/office/drawing/2014/main" id="{FDB53FFD-8FA1-C80F-B968-FCB5805FC18E}"/>
              </a:ext>
            </a:extLst>
          </p:cNvPr>
          <p:cNvSpPr txBox="1"/>
          <p:nvPr/>
        </p:nvSpPr>
        <p:spPr>
          <a:xfrm>
            <a:off x="7830136" y="2196140"/>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32" name="TextBox 31">
            <a:extLst>
              <a:ext uri="{FF2B5EF4-FFF2-40B4-BE49-F238E27FC236}">
                <a16:creationId xmlns:a16="http://schemas.microsoft.com/office/drawing/2014/main" id="{33BF0941-5E6D-FBEE-4052-DC2C967C2A84}"/>
              </a:ext>
            </a:extLst>
          </p:cNvPr>
          <p:cNvSpPr txBox="1"/>
          <p:nvPr/>
        </p:nvSpPr>
        <p:spPr>
          <a:xfrm>
            <a:off x="9231295" y="1022227"/>
            <a:ext cx="2392193" cy="584775"/>
          </a:xfrm>
          <a:prstGeom prst="rect">
            <a:avLst/>
          </a:prstGeom>
          <a:noFill/>
        </p:spPr>
        <p:txBody>
          <a:bodyPr wrap="none" rtlCol="0">
            <a:spAutoFit/>
          </a:bodyPr>
          <a:lstStyle/>
          <a:p>
            <a:r>
              <a:rPr lang="en-US" u="sng" dirty="0"/>
              <a:t>Process/Part Variation</a:t>
            </a:r>
          </a:p>
          <a:p>
            <a:r>
              <a:rPr lang="en-US" sz="1400" dirty="0"/>
              <a:t>5   Sensors</a:t>
            </a:r>
          </a:p>
        </p:txBody>
      </p:sp>
      <p:sp>
        <p:nvSpPr>
          <p:cNvPr id="33" name="TextBox 32">
            <a:extLst>
              <a:ext uri="{FF2B5EF4-FFF2-40B4-BE49-F238E27FC236}">
                <a16:creationId xmlns:a16="http://schemas.microsoft.com/office/drawing/2014/main" id="{C0829268-FE90-87C5-5CC5-2BE912F20EA1}"/>
              </a:ext>
            </a:extLst>
          </p:cNvPr>
          <p:cNvSpPr txBox="1"/>
          <p:nvPr/>
        </p:nvSpPr>
        <p:spPr>
          <a:xfrm>
            <a:off x="2188392" y="3871768"/>
            <a:ext cx="2746265" cy="369332"/>
          </a:xfrm>
          <a:prstGeom prst="rect">
            <a:avLst/>
          </a:prstGeom>
          <a:noFill/>
        </p:spPr>
        <p:txBody>
          <a:bodyPr wrap="none" rtlCol="0">
            <a:spAutoFit/>
          </a:bodyPr>
          <a:lstStyle/>
          <a:p>
            <a:r>
              <a:rPr lang="en-US" dirty="0"/>
              <a:t>Cal 1          Cal 2          Cal 3</a:t>
            </a:r>
          </a:p>
        </p:txBody>
      </p:sp>
      <p:sp>
        <p:nvSpPr>
          <p:cNvPr id="34" name="TextBox 33">
            <a:extLst>
              <a:ext uri="{FF2B5EF4-FFF2-40B4-BE49-F238E27FC236}">
                <a16:creationId xmlns:a16="http://schemas.microsoft.com/office/drawing/2014/main" id="{A157A79A-7B17-A5A4-203D-A71EE7C5246F}"/>
              </a:ext>
            </a:extLst>
          </p:cNvPr>
          <p:cNvSpPr txBox="1"/>
          <p:nvPr/>
        </p:nvSpPr>
        <p:spPr>
          <a:xfrm>
            <a:off x="662784" y="4174246"/>
            <a:ext cx="6395597" cy="2062103"/>
          </a:xfrm>
          <a:prstGeom prst="rect">
            <a:avLst/>
          </a:prstGeom>
          <a:noFill/>
        </p:spPr>
        <p:txBody>
          <a:bodyPr wrap="none" rtlCol="0">
            <a:spAutoFit/>
          </a:bodyPr>
          <a:lstStyle/>
          <a:p>
            <a:r>
              <a:rPr lang="en-US" sz="2000" u="sng" dirty="0"/>
              <a:t>Gage R &amp; R</a:t>
            </a:r>
          </a:p>
          <a:p>
            <a:r>
              <a:rPr lang="en-US" dirty="0"/>
              <a:t>Step 1:  Have 3 different Appraisers perform Calibration.</a:t>
            </a:r>
          </a:p>
          <a:p>
            <a:r>
              <a:rPr lang="en-US" dirty="0"/>
              <a:t>Step 2:  Use the mean and 95% Limits  for the Gage R&amp;R  for AV.</a:t>
            </a:r>
          </a:p>
          <a:p>
            <a:r>
              <a:rPr lang="en-US" dirty="0"/>
              <a:t>Step 3:  One Appraiser performs 5 calibration of the resistance.</a:t>
            </a:r>
          </a:p>
          <a:p>
            <a:r>
              <a:rPr lang="en-US" dirty="0"/>
              <a:t>Step 4:  Use the mean resistance calibration. </a:t>
            </a:r>
          </a:p>
          <a:p>
            <a:r>
              <a:rPr lang="en-US" dirty="0"/>
              <a:t>Step 5: Create two randomized test plans of 3 replicates each.</a:t>
            </a:r>
          </a:p>
          <a:p>
            <a:r>
              <a:rPr lang="en-US" dirty="0"/>
              <a:t>Step 6:  Run Test Plan 1 in the AM, Run Test Plan 2 in the PM.</a:t>
            </a:r>
          </a:p>
        </p:txBody>
      </p:sp>
      <p:sp>
        <p:nvSpPr>
          <p:cNvPr id="35" name="Title 34">
            <a:extLst>
              <a:ext uri="{FF2B5EF4-FFF2-40B4-BE49-F238E27FC236}">
                <a16:creationId xmlns:a16="http://schemas.microsoft.com/office/drawing/2014/main" id="{14C29190-9D3E-1DB0-FF82-0C25D6ED71FD}"/>
              </a:ext>
            </a:extLst>
          </p:cNvPr>
          <p:cNvSpPr>
            <a:spLocks noGrp="1"/>
          </p:cNvSpPr>
          <p:nvPr>
            <p:ph type="title"/>
          </p:nvPr>
        </p:nvSpPr>
        <p:spPr>
          <a:xfrm>
            <a:off x="401239" y="54159"/>
            <a:ext cx="10515600" cy="1325563"/>
          </a:xfrm>
        </p:spPr>
        <p:txBody>
          <a:bodyPr>
            <a:normAutofit/>
          </a:bodyPr>
          <a:lstStyle/>
          <a:p>
            <a:r>
              <a:rPr lang="en-US" sz="2800" dirty="0"/>
              <a:t>MLOI Gage R &amp; R Evaluation Plan</a:t>
            </a:r>
          </a:p>
        </p:txBody>
      </p:sp>
      <p:sp>
        <p:nvSpPr>
          <p:cNvPr id="36" name="Freeform: Shape 35">
            <a:extLst>
              <a:ext uri="{FF2B5EF4-FFF2-40B4-BE49-F238E27FC236}">
                <a16:creationId xmlns:a16="http://schemas.microsoft.com/office/drawing/2014/main" id="{9120026F-DE89-BFC4-CC7F-2870301A6359}"/>
              </a:ext>
            </a:extLst>
          </p:cNvPr>
          <p:cNvSpPr/>
          <p:nvPr/>
        </p:nvSpPr>
        <p:spPr>
          <a:xfrm>
            <a:off x="8357616" y="5040992"/>
            <a:ext cx="3359855"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19657600-EFE3-EFB5-3039-D5B6B2062C29}"/>
              </a:ext>
            </a:extLst>
          </p:cNvPr>
          <p:cNvSpPr txBox="1"/>
          <p:nvPr/>
        </p:nvSpPr>
        <p:spPr>
          <a:xfrm>
            <a:off x="9046035" y="3605184"/>
            <a:ext cx="2629694" cy="1446550"/>
          </a:xfrm>
          <a:prstGeom prst="rect">
            <a:avLst/>
          </a:prstGeom>
          <a:noFill/>
        </p:spPr>
        <p:txBody>
          <a:bodyPr wrap="none" rtlCol="0">
            <a:spAutoFit/>
          </a:bodyPr>
          <a:lstStyle/>
          <a:p>
            <a:r>
              <a:rPr lang="en-US" u="sng" dirty="0"/>
              <a:t>Total Measured Variation</a:t>
            </a:r>
          </a:p>
          <a:p>
            <a:r>
              <a:rPr lang="en-US" sz="1400" dirty="0"/>
              <a:t>    3   Level Calibrations</a:t>
            </a:r>
          </a:p>
          <a:p>
            <a:r>
              <a:rPr lang="en-US" sz="1400" dirty="0"/>
              <a:t>    5   Sensors</a:t>
            </a:r>
          </a:p>
          <a:p>
            <a:r>
              <a:rPr lang="en-US" sz="1400" dirty="0"/>
              <a:t>    6   Replicates</a:t>
            </a:r>
          </a:p>
          <a:p>
            <a:r>
              <a:rPr lang="en-US" sz="1400" dirty="0"/>
              <a:t>    1   Resistance Calibration</a:t>
            </a:r>
          </a:p>
          <a:p>
            <a:r>
              <a:rPr lang="en-US" sz="1400" dirty="0"/>
              <a:t>TOTAL 90 Measurements</a:t>
            </a:r>
          </a:p>
        </p:txBody>
      </p:sp>
      <p:sp>
        <p:nvSpPr>
          <p:cNvPr id="38" name="TextBox 37">
            <a:extLst>
              <a:ext uri="{FF2B5EF4-FFF2-40B4-BE49-F238E27FC236}">
                <a16:creationId xmlns:a16="http://schemas.microsoft.com/office/drawing/2014/main" id="{D5D46992-9690-2A8D-3B59-39D7EB360B9A}"/>
              </a:ext>
            </a:extLst>
          </p:cNvPr>
          <p:cNvSpPr txBox="1"/>
          <p:nvPr/>
        </p:nvSpPr>
        <p:spPr>
          <a:xfrm>
            <a:off x="7720307" y="4328459"/>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1595606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13E9A-1F5F-53B2-A69D-E0E35ADA8BAF}"/>
              </a:ext>
            </a:extLst>
          </p:cNvPr>
          <p:cNvPicPr>
            <a:picLocks noChangeAspect="1"/>
          </p:cNvPicPr>
          <p:nvPr/>
        </p:nvPicPr>
        <p:blipFill>
          <a:blip r:embed="rId2"/>
          <a:stretch>
            <a:fillRect/>
          </a:stretch>
        </p:blipFill>
        <p:spPr>
          <a:xfrm>
            <a:off x="746336" y="1073829"/>
            <a:ext cx="5458587" cy="3181794"/>
          </a:xfrm>
          <a:prstGeom prst="rect">
            <a:avLst/>
          </a:prstGeom>
        </p:spPr>
      </p:pic>
      <p:sp>
        <p:nvSpPr>
          <p:cNvPr id="7" name="Rectangle 6">
            <a:extLst>
              <a:ext uri="{FF2B5EF4-FFF2-40B4-BE49-F238E27FC236}">
                <a16:creationId xmlns:a16="http://schemas.microsoft.com/office/drawing/2014/main" id="{32D9B8E7-29AE-AC91-30BB-957BC90E3390}"/>
              </a:ext>
            </a:extLst>
          </p:cNvPr>
          <p:cNvSpPr/>
          <p:nvPr/>
        </p:nvSpPr>
        <p:spPr>
          <a:xfrm>
            <a:off x="968991" y="2251881"/>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32A058-B6FE-13F0-15CE-5B95CC788B61}"/>
              </a:ext>
            </a:extLst>
          </p:cNvPr>
          <p:cNvSpPr/>
          <p:nvPr/>
        </p:nvSpPr>
        <p:spPr>
          <a:xfrm>
            <a:off x="1432886" y="2283725"/>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835E07-6FF0-D9E9-5BA9-1796F3EDF880}"/>
              </a:ext>
            </a:extLst>
          </p:cNvPr>
          <p:cNvSpPr/>
          <p:nvPr/>
        </p:nvSpPr>
        <p:spPr>
          <a:xfrm>
            <a:off x="1896781" y="2283726"/>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67CE0A2-70B3-99B7-BDD2-8451949EF57F}"/>
              </a:ext>
            </a:extLst>
          </p:cNvPr>
          <p:cNvSpPr/>
          <p:nvPr/>
        </p:nvSpPr>
        <p:spPr>
          <a:xfrm>
            <a:off x="222025" y="2203757"/>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pic>
        <p:nvPicPr>
          <p:cNvPr id="11" name="Picture 10">
            <a:extLst>
              <a:ext uri="{FF2B5EF4-FFF2-40B4-BE49-F238E27FC236}">
                <a16:creationId xmlns:a16="http://schemas.microsoft.com/office/drawing/2014/main" id="{58A3755E-8FF3-9749-0E37-8F2A9C273366}"/>
              </a:ext>
            </a:extLst>
          </p:cNvPr>
          <p:cNvPicPr>
            <a:picLocks noChangeAspect="1"/>
          </p:cNvPicPr>
          <p:nvPr/>
        </p:nvPicPr>
        <p:blipFill>
          <a:blip r:embed="rId2"/>
          <a:stretch>
            <a:fillRect/>
          </a:stretch>
        </p:blipFill>
        <p:spPr>
          <a:xfrm>
            <a:off x="2550115" y="1963208"/>
            <a:ext cx="5458587" cy="3181794"/>
          </a:xfrm>
          <a:prstGeom prst="rect">
            <a:avLst/>
          </a:prstGeom>
        </p:spPr>
      </p:pic>
      <p:sp>
        <p:nvSpPr>
          <p:cNvPr id="12" name="Arrow: Right 11">
            <a:extLst>
              <a:ext uri="{FF2B5EF4-FFF2-40B4-BE49-F238E27FC236}">
                <a16:creationId xmlns:a16="http://schemas.microsoft.com/office/drawing/2014/main" id="{2D6A1977-5DEA-72FD-49F8-993C6417AF78}"/>
              </a:ext>
            </a:extLst>
          </p:cNvPr>
          <p:cNvSpPr/>
          <p:nvPr/>
        </p:nvSpPr>
        <p:spPr>
          <a:xfrm>
            <a:off x="2046906" y="311517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pic>
        <p:nvPicPr>
          <p:cNvPr id="13" name="Picture 12">
            <a:extLst>
              <a:ext uri="{FF2B5EF4-FFF2-40B4-BE49-F238E27FC236}">
                <a16:creationId xmlns:a16="http://schemas.microsoft.com/office/drawing/2014/main" id="{198BEC55-9730-12DF-39F7-00C2E24157AA}"/>
              </a:ext>
            </a:extLst>
          </p:cNvPr>
          <p:cNvPicPr>
            <a:picLocks noChangeAspect="1"/>
          </p:cNvPicPr>
          <p:nvPr/>
        </p:nvPicPr>
        <p:blipFill>
          <a:blip r:embed="rId2"/>
          <a:stretch>
            <a:fillRect/>
          </a:stretch>
        </p:blipFill>
        <p:spPr>
          <a:xfrm>
            <a:off x="4353894" y="2959494"/>
            <a:ext cx="5458587" cy="3181794"/>
          </a:xfrm>
          <a:prstGeom prst="rect">
            <a:avLst/>
          </a:prstGeom>
        </p:spPr>
      </p:pic>
      <p:sp>
        <p:nvSpPr>
          <p:cNvPr id="14" name="Rectangle 13">
            <a:extLst>
              <a:ext uri="{FF2B5EF4-FFF2-40B4-BE49-F238E27FC236}">
                <a16:creationId xmlns:a16="http://schemas.microsoft.com/office/drawing/2014/main" id="{F27389E5-21BA-067F-B763-E520C5B9E6CF}"/>
              </a:ext>
            </a:extLst>
          </p:cNvPr>
          <p:cNvSpPr/>
          <p:nvPr/>
        </p:nvSpPr>
        <p:spPr>
          <a:xfrm>
            <a:off x="4576549" y="4137546"/>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FC1ABB-0D30-6506-89EC-D0684E3DD79A}"/>
              </a:ext>
            </a:extLst>
          </p:cNvPr>
          <p:cNvSpPr/>
          <p:nvPr/>
        </p:nvSpPr>
        <p:spPr>
          <a:xfrm>
            <a:off x="5040444" y="4169390"/>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09E7D6-DB6C-E9EE-7A85-D4451EEBD0DF}"/>
              </a:ext>
            </a:extLst>
          </p:cNvPr>
          <p:cNvSpPr/>
          <p:nvPr/>
        </p:nvSpPr>
        <p:spPr>
          <a:xfrm>
            <a:off x="5504339" y="4169391"/>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09CC4AD-B7EF-A61A-4682-8CAA102092A6}"/>
              </a:ext>
            </a:extLst>
          </p:cNvPr>
          <p:cNvSpPr/>
          <p:nvPr/>
        </p:nvSpPr>
        <p:spPr>
          <a:xfrm>
            <a:off x="3777812" y="408942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18" name="Speech Bubble: Rectangle with Corners Rounded 17">
            <a:extLst>
              <a:ext uri="{FF2B5EF4-FFF2-40B4-BE49-F238E27FC236}">
                <a16:creationId xmlns:a16="http://schemas.microsoft.com/office/drawing/2014/main" id="{EFB0F242-A401-61FF-9FAB-AC17DB9665FC}"/>
              </a:ext>
            </a:extLst>
          </p:cNvPr>
          <p:cNvSpPr/>
          <p:nvPr/>
        </p:nvSpPr>
        <p:spPr>
          <a:xfrm>
            <a:off x="8008702" y="5240535"/>
            <a:ext cx="1637989" cy="402609"/>
          </a:xfrm>
          <a:prstGeom prst="wedgeRoundRectCallout">
            <a:avLst>
              <a:gd name="adj1" fmla="val -49162"/>
              <a:gd name="adj2" fmla="val -123941"/>
              <a:gd name="adj3" fmla="val 1666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SIM button</a:t>
            </a:r>
          </a:p>
        </p:txBody>
      </p:sp>
    </p:spTree>
    <p:extLst>
      <p:ext uri="{BB962C8B-B14F-4D97-AF65-F5344CB8AC3E}">
        <p14:creationId xmlns:p14="http://schemas.microsoft.com/office/powerpoint/2010/main" val="1954255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4E479-F057-00B3-2720-B7CC0DD7CF1A}"/>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6874722A-3B41-7DDF-04FB-DF15820839B8}"/>
              </a:ext>
            </a:extLst>
          </p:cNvPr>
          <p:cNvSpPr txBox="1"/>
          <p:nvPr/>
        </p:nvSpPr>
        <p:spPr>
          <a:xfrm>
            <a:off x="455445" y="860051"/>
            <a:ext cx="1853777" cy="800219"/>
          </a:xfrm>
          <a:prstGeom prst="rect">
            <a:avLst/>
          </a:prstGeom>
          <a:noFill/>
        </p:spPr>
        <p:txBody>
          <a:bodyPr wrap="none" rtlCol="0">
            <a:spAutoFit/>
          </a:bodyPr>
          <a:lstStyle/>
          <a:p>
            <a:r>
              <a:rPr lang="en-US" u="sng" dirty="0"/>
              <a:t>Level Calibration</a:t>
            </a:r>
          </a:p>
          <a:p>
            <a:r>
              <a:rPr lang="en-US" sz="1400" dirty="0"/>
              <a:t>    3 Appraisers</a:t>
            </a:r>
          </a:p>
          <a:p>
            <a:r>
              <a:rPr lang="en-US" sz="1400" dirty="0"/>
              <a:t>    5 Replicates</a:t>
            </a:r>
          </a:p>
        </p:txBody>
      </p:sp>
      <p:sp>
        <p:nvSpPr>
          <p:cNvPr id="28" name="TextBox 27">
            <a:extLst>
              <a:ext uri="{FF2B5EF4-FFF2-40B4-BE49-F238E27FC236}">
                <a16:creationId xmlns:a16="http://schemas.microsoft.com/office/drawing/2014/main" id="{E76AA66B-5E97-E80E-5DDA-9668C68C1972}"/>
              </a:ext>
            </a:extLst>
          </p:cNvPr>
          <p:cNvSpPr txBox="1"/>
          <p:nvPr/>
        </p:nvSpPr>
        <p:spPr>
          <a:xfrm>
            <a:off x="3774213" y="905509"/>
            <a:ext cx="2440155" cy="800219"/>
          </a:xfrm>
          <a:prstGeom prst="rect">
            <a:avLst/>
          </a:prstGeom>
          <a:noFill/>
        </p:spPr>
        <p:txBody>
          <a:bodyPr wrap="none" rtlCol="0">
            <a:spAutoFit/>
          </a:bodyPr>
          <a:lstStyle/>
          <a:p>
            <a:r>
              <a:rPr lang="en-US" u="sng" dirty="0"/>
              <a:t>Resistance Calibration</a:t>
            </a:r>
          </a:p>
          <a:p>
            <a:r>
              <a:rPr lang="en-US" sz="1400" dirty="0"/>
              <a:t>    1 Appraiser</a:t>
            </a:r>
          </a:p>
          <a:p>
            <a:r>
              <a:rPr lang="en-US" sz="1400" dirty="0"/>
              <a:t>    5 Replicates</a:t>
            </a:r>
          </a:p>
        </p:txBody>
      </p:sp>
      <p:sp>
        <p:nvSpPr>
          <p:cNvPr id="32" name="TextBox 31">
            <a:extLst>
              <a:ext uri="{FF2B5EF4-FFF2-40B4-BE49-F238E27FC236}">
                <a16:creationId xmlns:a16="http://schemas.microsoft.com/office/drawing/2014/main" id="{A71A9CB1-5232-9CA0-97EA-5B2C816B5E62}"/>
              </a:ext>
            </a:extLst>
          </p:cNvPr>
          <p:cNvSpPr txBox="1"/>
          <p:nvPr/>
        </p:nvSpPr>
        <p:spPr>
          <a:xfrm>
            <a:off x="6653842" y="939625"/>
            <a:ext cx="2392193" cy="584775"/>
          </a:xfrm>
          <a:prstGeom prst="rect">
            <a:avLst/>
          </a:prstGeom>
          <a:noFill/>
        </p:spPr>
        <p:txBody>
          <a:bodyPr wrap="none" rtlCol="0">
            <a:spAutoFit/>
          </a:bodyPr>
          <a:lstStyle/>
          <a:p>
            <a:r>
              <a:rPr lang="en-US" u="sng" dirty="0"/>
              <a:t>Process/Part Variation</a:t>
            </a:r>
          </a:p>
          <a:p>
            <a:r>
              <a:rPr lang="en-US" sz="1400" dirty="0"/>
              <a:t>5   Sensors</a:t>
            </a:r>
          </a:p>
        </p:txBody>
      </p:sp>
      <p:sp>
        <p:nvSpPr>
          <p:cNvPr id="34" name="TextBox 33">
            <a:extLst>
              <a:ext uri="{FF2B5EF4-FFF2-40B4-BE49-F238E27FC236}">
                <a16:creationId xmlns:a16="http://schemas.microsoft.com/office/drawing/2014/main" id="{1B4A8BF4-E198-633F-F159-F71F19101EDA}"/>
              </a:ext>
            </a:extLst>
          </p:cNvPr>
          <p:cNvSpPr txBox="1"/>
          <p:nvPr/>
        </p:nvSpPr>
        <p:spPr>
          <a:xfrm>
            <a:off x="662784" y="4174246"/>
            <a:ext cx="6395597" cy="2062103"/>
          </a:xfrm>
          <a:prstGeom prst="rect">
            <a:avLst/>
          </a:prstGeom>
          <a:noFill/>
        </p:spPr>
        <p:txBody>
          <a:bodyPr wrap="none" rtlCol="0">
            <a:spAutoFit/>
          </a:bodyPr>
          <a:lstStyle/>
          <a:p>
            <a:r>
              <a:rPr lang="en-US" sz="2000" u="sng" dirty="0"/>
              <a:t>Gage R &amp; R</a:t>
            </a:r>
          </a:p>
          <a:p>
            <a:r>
              <a:rPr lang="en-US" dirty="0"/>
              <a:t>Step 1:  Have 3 different Appraisers perform Calibration.</a:t>
            </a:r>
          </a:p>
          <a:p>
            <a:r>
              <a:rPr lang="en-US" dirty="0"/>
              <a:t>Step 2:  Use the mean and 95% Limits  for the Gage R&amp;R  for AV.</a:t>
            </a:r>
          </a:p>
          <a:p>
            <a:r>
              <a:rPr lang="en-US" dirty="0"/>
              <a:t>Step 3:  One Appraiser performs 5 calibration of the resistance.</a:t>
            </a:r>
          </a:p>
          <a:p>
            <a:r>
              <a:rPr lang="en-US" dirty="0"/>
              <a:t>Step 4:  Use the mean resistance calibration. </a:t>
            </a:r>
          </a:p>
          <a:p>
            <a:r>
              <a:rPr lang="en-US" dirty="0"/>
              <a:t>Step 5: Create two randomized test plans of 3 replicates each.</a:t>
            </a:r>
          </a:p>
          <a:p>
            <a:r>
              <a:rPr lang="en-US" dirty="0"/>
              <a:t>Step 6:  Run Test Plan 1 in the AM, Run Test Plan 2 in the PM.</a:t>
            </a:r>
          </a:p>
        </p:txBody>
      </p:sp>
      <p:sp>
        <p:nvSpPr>
          <p:cNvPr id="35" name="Title 34">
            <a:extLst>
              <a:ext uri="{FF2B5EF4-FFF2-40B4-BE49-F238E27FC236}">
                <a16:creationId xmlns:a16="http://schemas.microsoft.com/office/drawing/2014/main" id="{EB1778BC-2042-5683-C435-7D85A4B5BEA0}"/>
              </a:ext>
            </a:extLst>
          </p:cNvPr>
          <p:cNvSpPr>
            <a:spLocks noGrp="1"/>
          </p:cNvSpPr>
          <p:nvPr>
            <p:ph type="title"/>
          </p:nvPr>
        </p:nvSpPr>
        <p:spPr>
          <a:xfrm>
            <a:off x="401239" y="54159"/>
            <a:ext cx="10515600" cy="1033175"/>
          </a:xfrm>
        </p:spPr>
        <p:txBody>
          <a:bodyPr>
            <a:normAutofit/>
          </a:bodyPr>
          <a:lstStyle/>
          <a:p>
            <a:r>
              <a:rPr lang="en-US" sz="2800" dirty="0"/>
              <a:t>MLOI Gage R &amp; R Evaluation Plan</a:t>
            </a:r>
          </a:p>
        </p:txBody>
      </p:sp>
      <p:sp>
        <p:nvSpPr>
          <p:cNvPr id="36" name="Freeform: Shape 35">
            <a:extLst>
              <a:ext uri="{FF2B5EF4-FFF2-40B4-BE49-F238E27FC236}">
                <a16:creationId xmlns:a16="http://schemas.microsoft.com/office/drawing/2014/main" id="{F6090783-5DC3-F130-6ED8-96B33F1E2BE8}"/>
              </a:ext>
            </a:extLst>
          </p:cNvPr>
          <p:cNvSpPr/>
          <p:nvPr/>
        </p:nvSpPr>
        <p:spPr>
          <a:xfrm>
            <a:off x="9372600" y="2376903"/>
            <a:ext cx="2819400"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00EC44FB-F4EB-99A0-E7B7-ADBEA9450A25}"/>
              </a:ext>
            </a:extLst>
          </p:cNvPr>
          <p:cNvSpPr txBox="1"/>
          <p:nvPr/>
        </p:nvSpPr>
        <p:spPr>
          <a:xfrm>
            <a:off x="9485509" y="874951"/>
            <a:ext cx="2629694" cy="1446550"/>
          </a:xfrm>
          <a:prstGeom prst="rect">
            <a:avLst/>
          </a:prstGeom>
          <a:noFill/>
        </p:spPr>
        <p:txBody>
          <a:bodyPr wrap="none" rtlCol="0">
            <a:spAutoFit/>
          </a:bodyPr>
          <a:lstStyle/>
          <a:p>
            <a:r>
              <a:rPr lang="en-US" u="sng" dirty="0"/>
              <a:t>Total Measured Variation</a:t>
            </a:r>
          </a:p>
          <a:p>
            <a:r>
              <a:rPr lang="en-US" sz="1400" dirty="0"/>
              <a:t>    3   Level Calibrations</a:t>
            </a:r>
          </a:p>
          <a:p>
            <a:r>
              <a:rPr lang="en-US" sz="1400" dirty="0"/>
              <a:t>    5   Sensors</a:t>
            </a:r>
          </a:p>
          <a:p>
            <a:r>
              <a:rPr lang="en-US" sz="1400" dirty="0"/>
              <a:t>    6   Replicates</a:t>
            </a:r>
          </a:p>
          <a:p>
            <a:r>
              <a:rPr lang="en-US" sz="1400" dirty="0"/>
              <a:t>    1   Resistance Calibration</a:t>
            </a:r>
          </a:p>
          <a:p>
            <a:r>
              <a:rPr lang="en-US" sz="1400" dirty="0"/>
              <a:t>TOTAL 90 Measurements</a:t>
            </a:r>
          </a:p>
        </p:txBody>
      </p:sp>
      <p:pic>
        <p:nvPicPr>
          <p:cNvPr id="2" name="Picture 1">
            <a:extLst>
              <a:ext uri="{FF2B5EF4-FFF2-40B4-BE49-F238E27FC236}">
                <a16:creationId xmlns:a16="http://schemas.microsoft.com/office/drawing/2014/main" id="{539F6DC9-2FBB-2420-1C8E-966BC9BD6B6D}"/>
              </a:ext>
            </a:extLst>
          </p:cNvPr>
          <p:cNvPicPr>
            <a:picLocks noChangeAspect="1"/>
          </p:cNvPicPr>
          <p:nvPr/>
        </p:nvPicPr>
        <p:blipFill>
          <a:blip r:embed="rId2"/>
          <a:stretch>
            <a:fillRect/>
          </a:stretch>
        </p:blipFill>
        <p:spPr>
          <a:xfrm>
            <a:off x="69857" y="2246971"/>
            <a:ext cx="8635232" cy="1859967"/>
          </a:xfrm>
          <a:prstGeom prst="rect">
            <a:avLst/>
          </a:prstGeom>
        </p:spPr>
      </p:pic>
      <p:sp>
        <p:nvSpPr>
          <p:cNvPr id="3" name="TextBox 2">
            <a:extLst>
              <a:ext uri="{FF2B5EF4-FFF2-40B4-BE49-F238E27FC236}">
                <a16:creationId xmlns:a16="http://schemas.microsoft.com/office/drawing/2014/main" id="{EE2380AB-453C-289F-9367-983FC54584FB}"/>
              </a:ext>
            </a:extLst>
          </p:cNvPr>
          <p:cNvSpPr txBox="1"/>
          <p:nvPr/>
        </p:nvSpPr>
        <p:spPr>
          <a:xfrm>
            <a:off x="8499194" y="2413337"/>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4" name="TextBox 3">
            <a:extLst>
              <a:ext uri="{FF2B5EF4-FFF2-40B4-BE49-F238E27FC236}">
                <a16:creationId xmlns:a16="http://schemas.microsoft.com/office/drawing/2014/main" id="{89F73AAD-ECEF-AFCE-C36F-25550EEEEDA6}"/>
              </a:ext>
            </a:extLst>
          </p:cNvPr>
          <p:cNvSpPr txBox="1"/>
          <p:nvPr/>
        </p:nvSpPr>
        <p:spPr>
          <a:xfrm>
            <a:off x="7429819" y="4605132"/>
            <a:ext cx="4592026" cy="2031325"/>
          </a:xfrm>
          <a:prstGeom prst="rect">
            <a:avLst/>
          </a:prstGeom>
          <a:noFill/>
        </p:spPr>
        <p:txBody>
          <a:bodyPr wrap="none" rtlCol="0">
            <a:spAutoFit/>
          </a:bodyPr>
          <a:lstStyle/>
          <a:p>
            <a:r>
              <a:rPr lang="en-US" dirty="0"/>
              <a:t>EV =  </a:t>
            </a:r>
            <a:r>
              <a:rPr lang="en-US" dirty="0" err="1"/>
              <a:t>Sample_Range_Avg</a:t>
            </a:r>
            <a:r>
              <a:rPr lang="en-US" dirty="0"/>
              <a:t>/d2(1.692)</a:t>
            </a:r>
          </a:p>
          <a:p>
            <a:r>
              <a:rPr lang="en-US" dirty="0"/>
              <a:t>AV = </a:t>
            </a:r>
            <a:r>
              <a:rPr lang="en-US" dirty="0">
                <a:latin typeface="Arial" panose="020B0604020202020204" pitchFamily="34" charset="0"/>
                <a:cs typeface="Arial" panose="020B0604020202020204" pitchFamily="34" charset="0"/>
              </a:rPr>
              <a:t>√</a:t>
            </a:r>
            <a:r>
              <a:rPr lang="en-US" dirty="0"/>
              <a:t> </a:t>
            </a:r>
            <a:r>
              <a:rPr lang="en-US" dirty="0" err="1"/>
              <a:t>Cal_Range_Avg</a:t>
            </a:r>
            <a:r>
              <a:rPr lang="en-US" dirty="0"/>
              <a:t>/ d2(1.912) –(EV)</a:t>
            </a:r>
            <a:r>
              <a:rPr lang="en-US" baseline="30000" dirty="0"/>
              <a:t>2</a:t>
            </a:r>
            <a:r>
              <a:rPr lang="en-US" dirty="0"/>
              <a:t>/(n*r)</a:t>
            </a:r>
          </a:p>
          <a:p>
            <a:r>
              <a:rPr lang="en-US" dirty="0"/>
              <a:t>V</a:t>
            </a:r>
            <a:r>
              <a:rPr lang="en-US" baseline="-25000" dirty="0"/>
              <a:t>GRR</a:t>
            </a:r>
            <a:r>
              <a:rPr lang="en-US" dirty="0"/>
              <a:t> = </a:t>
            </a:r>
            <a:r>
              <a:rPr lang="en-US" dirty="0">
                <a:latin typeface="Arial" panose="020B0604020202020204" pitchFamily="34" charset="0"/>
                <a:cs typeface="Arial" panose="020B0604020202020204" pitchFamily="34" charset="0"/>
              </a:rPr>
              <a:t>√EV</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 AV</a:t>
            </a:r>
            <a:r>
              <a:rPr lang="en-US" baseline="30000" dirty="0">
                <a:latin typeface="Arial" panose="020B0604020202020204" pitchFamily="34" charset="0"/>
                <a:cs typeface="Arial" panose="020B0604020202020204" pitchFamily="34" charset="0"/>
              </a:rPr>
              <a:t>2</a:t>
            </a:r>
            <a:endParaRPr lang="en-US" baseline="30000" dirty="0"/>
          </a:p>
          <a:p>
            <a:r>
              <a:rPr lang="en-US" dirty="0"/>
              <a:t>PV = </a:t>
            </a:r>
            <a:r>
              <a:rPr lang="en-US" dirty="0" err="1"/>
              <a:t>Part_Range_Avg</a:t>
            </a:r>
            <a:r>
              <a:rPr lang="en-US" dirty="0"/>
              <a:t>//d2(3.1791)</a:t>
            </a:r>
          </a:p>
          <a:p>
            <a:endParaRPr lang="en-US" i="1" dirty="0">
              <a:latin typeface="Cambria Math" panose="02040503050406030204" pitchFamily="18" charset="0"/>
            </a:endParaRPr>
          </a:p>
          <a:p>
            <a:r>
              <a:rPr lang="en-US" b="1" i="1" dirty="0">
                <a:latin typeface="Cambria Math" panose="02040503050406030204" pitchFamily="18" charset="0"/>
              </a:rPr>
              <a:t>Goodness % = V</a:t>
            </a:r>
            <a:r>
              <a:rPr lang="en-US" b="1" i="1" baseline="-25000" dirty="0">
                <a:latin typeface="Cambria Math" panose="02040503050406030204" pitchFamily="18" charset="0"/>
              </a:rPr>
              <a:t>GRR/</a:t>
            </a:r>
            <a:r>
              <a:rPr lang="en-US" b="1" i="1" dirty="0">
                <a:latin typeface="Cambria Math" panose="02040503050406030204" pitchFamily="18" charset="0"/>
              </a:rPr>
              <a:t>PV    &lt; 10%</a:t>
            </a:r>
          </a:p>
          <a:p>
            <a:endParaRPr lang="en-US" dirty="0"/>
          </a:p>
        </p:txBody>
      </p:sp>
    </p:spTree>
    <p:extLst>
      <p:ext uri="{BB962C8B-B14F-4D97-AF65-F5344CB8AC3E}">
        <p14:creationId xmlns:p14="http://schemas.microsoft.com/office/powerpoint/2010/main" val="375061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3D2027-6B9B-028D-80E2-42CF3693117C}"/>
              </a:ext>
            </a:extLst>
          </p:cNvPr>
          <p:cNvPicPr>
            <a:picLocks noChangeAspect="1"/>
          </p:cNvPicPr>
          <p:nvPr/>
        </p:nvPicPr>
        <p:blipFill>
          <a:blip r:embed="rId3"/>
          <a:stretch>
            <a:fillRect/>
          </a:stretch>
        </p:blipFill>
        <p:spPr>
          <a:xfrm>
            <a:off x="0" y="1197910"/>
            <a:ext cx="12192000" cy="4462180"/>
          </a:xfrm>
          <a:prstGeom prst="rect">
            <a:avLst/>
          </a:prstGeom>
        </p:spPr>
      </p:pic>
      <p:sp>
        <p:nvSpPr>
          <p:cNvPr id="6" name="Arrow: Right 5">
            <a:extLst>
              <a:ext uri="{FF2B5EF4-FFF2-40B4-BE49-F238E27FC236}">
                <a16:creationId xmlns:a16="http://schemas.microsoft.com/office/drawing/2014/main" id="{7E895E39-A757-9EA8-97F3-F6B22AF637C1}"/>
              </a:ext>
            </a:extLst>
          </p:cNvPr>
          <p:cNvSpPr/>
          <p:nvPr/>
        </p:nvSpPr>
        <p:spPr>
          <a:xfrm>
            <a:off x="2430966" y="2430967"/>
            <a:ext cx="2260797" cy="874924"/>
          </a:xfrm>
          <a:prstGeom prst="rightArrow">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Enter date here</a:t>
            </a:r>
          </a:p>
        </p:txBody>
      </p:sp>
      <p:sp>
        <p:nvSpPr>
          <p:cNvPr id="7" name="Speech Bubble: Rectangle with Corners Rounded 6">
            <a:extLst>
              <a:ext uri="{FF2B5EF4-FFF2-40B4-BE49-F238E27FC236}">
                <a16:creationId xmlns:a16="http://schemas.microsoft.com/office/drawing/2014/main" id="{3A74916E-C8AF-F9EB-C305-42FD9ECB4CF6}"/>
              </a:ext>
            </a:extLst>
          </p:cNvPr>
          <p:cNvSpPr/>
          <p:nvPr/>
        </p:nvSpPr>
        <p:spPr>
          <a:xfrm>
            <a:off x="1690859" y="3825068"/>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Navigate to this Key</a:t>
            </a:r>
          </a:p>
        </p:txBody>
      </p:sp>
      <p:sp>
        <p:nvSpPr>
          <p:cNvPr id="8" name="Speech Bubble: Rectangle with Corners Rounded 7">
            <a:extLst>
              <a:ext uri="{FF2B5EF4-FFF2-40B4-BE49-F238E27FC236}">
                <a16:creationId xmlns:a16="http://schemas.microsoft.com/office/drawing/2014/main" id="{801F7AB7-F6C9-0151-6F72-A71CA275278D}"/>
              </a:ext>
            </a:extLst>
          </p:cNvPr>
          <p:cNvSpPr/>
          <p:nvPr/>
        </p:nvSpPr>
        <p:spPr>
          <a:xfrm>
            <a:off x="5092390" y="5255742"/>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Edit this Value</a:t>
            </a:r>
          </a:p>
        </p:txBody>
      </p:sp>
    </p:spTree>
    <p:extLst>
      <p:ext uri="{BB962C8B-B14F-4D97-AF65-F5344CB8AC3E}">
        <p14:creationId xmlns:p14="http://schemas.microsoft.com/office/powerpoint/2010/main" val="314550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3EC7F3-C2C1-A1C5-A562-81642023B67A}"/>
              </a:ext>
            </a:extLst>
          </p:cNvPr>
          <p:cNvPicPr>
            <a:picLocks noChangeAspect="1"/>
          </p:cNvPicPr>
          <p:nvPr/>
        </p:nvPicPr>
        <p:blipFill>
          <a:blip r:embed="rId3"/>
          <a:srcRect r="14924"/>
          <a:stretch/>
        </p:blipFill>
        <p:spPr>
          <a:xfrm>
            <a:off x="1538921" y="0"/>
            <a:ext cx="7753939" cy="6858000"/>
          </a:xfrm>
          <a:prstGeom prst="rect">
            <a:avLst/>
          </a:prstGeom>
        </p:spPr>
      </p:pic>
      <p:sp>
        <p:nvSpPr>
          <p:cNvPr id="6" name="Speech Bubble: Rectangle with Corners Rounded 5">
            <a:extLst>
              <a:ext uri="{FF2B5EF4-FFF2-40B4-BE49-F238E27FC236}">
                <a16:creationId xmlns:a16="http://schemas.microsoft.com/office/drawing/2014/main" id="{FB819ABD-32A5-C9FD-4C6D-D73508FB2D29}"/>
              </a:ext>
            </a:extLst>
          </p:cNvPr>
          <p:cNvSpPr/>
          <p:nvPr/>
        </p:nvSpPr>
        <p:spPr>
          <a:xfrm>
            <a:off x="2315327" y="568913"/>
            <a:ext cx="3100448" cy="546410"/>
          </a:xfrm>
          <a:prstGeom prst="wedgeRoundRectCallout">
            <a:avLst>
              <a:gd name="adj1" fmla="val 54633"/>
              <a:gd name="adj2" fmla="val 182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Click to START or END the automatic Test protocol</a:t>
            </a:r>
          </a:p>
        </p:txBody>
      </p:sp>
      <p:sp>
        <p:nvSpPr>
          <p:cNvPr id="7" name="Speech Bubble: Rectangle with Corners Rounded 6">
            <a:extLst>
              <a:ext uri="{FF2B5EF4-FFF2-40B4-BE49-F238E27FC236}">
                <a16:creationId xmlns:a16="http://schemas.microsoft.com/office/drawing/2014/main" id="{8480C648-21E6-214A-734E-232E6A6C0439}"/>
              </a:ext>
            </a:extLst>
          </p:cNvPr>
          <p:cNvSpPr/>
          <p:nvPr/>
        </p:nvSpPr>
        <p:spPr>
          <a:xfrm>
            <a:off x="6775992" y="397928"/>
            <a:ext cx="2516868" cy="546410"/>
          </a:xfrm>
          <a:prstGeom prst="wedgeRoundRectCallout">
            <a:avLst>
              <a:gd name="adj1" fmla="val 6783"/>
              <a:gd name="adj2" fmla="val 1931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System State and Mode indicator</a:t>
            </a:r>
          </a:p>
        </p:txBody>
      </p:sp>
      <p:sp>
        <p:nvSpPr>
          <p:cNvPr id="8" name="Speech Bubble: Rectangle with Corners Rounded 7">
            <a:extLst>
              <a:ext uri="{FF2B5EF4-FFF2-40B4-BE49-F238E27FC236}">
                <a16:creationId xmlns:a16="http://schemas.microsoft.com/office/drawing/2014/main" id="{558C73D0-EF8B-E496-86F8-161511F8B9E4}"/>
              </a:ext>
            </a:extLst>
          </p:cNvPr>
          <p:cNvSpPr/>
          <p:nvPr/>
        </p:nvSpPr>
        <p:spPr>
          <a:xfrm>
            <a:off x="2779961" y="1411031"/>
            <a:ext cx="1981609" cy="546410"/>
          </a:xfrm>
          <a:prstGeom prst="wedgeRoundRectCallout">
            <a:avLst>
              <a:gd name="adj1" fmla="val 81644"/>
              <a:gd name="adj2" fmla="val 1522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STOPS and Exit the application</a:t>
            </a:r>
          </a:p>
        </p:txBody>
      </p:sp>
      <p:sp>
        <p:nvSpPr>
          <p:cNvPr id="9" name="Speech Bubble: Rectangle with Corners Rounded 8">
            <a:extLst>
              <a:ext uri="{FF2B5EF4-FFF2-40B4-BE49-F238E27FC236}">
                <a16:creationId xmlns:a16="http://schemas.microsoft.com/office/drawing/2014/main" id="{162A10F0-6376-A999-A414-0165A124C961}"/>
              </a:ext>
            </a:extLst>
          </p:cNvPr>
          <p:cNvSpPr/>
          <p:nvPr/>
        </p:nvSpPr>
        <p:spPr>
          <a:xfrm>
            <a:off x="3356107" y="3861309"/>
            <a:ext cx="1981609" cy="922563"/>
          </a:xfrm>
          <a:prstGeom prst="wedgeRoundRectCallout">
            <a:avLst>
              <a:gd name="adj1" fmla="val 40002"/>
              <a:gd name="adj2" fmla="val 10153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GREEN  Level</a:t>
            </a:r>
          </a:p>
          <a:p>
            <a:pPr algn="ctr"/>
            <a:r>
              <a:rPr lang="en-US" dirty="0"/>
              <a:t>WHITE  ChA  </a:t>
            </a:r>
          </a:p>
          <a:p>
            <a:pPr algn="ctr"/>
            <a:r>
              <a:rPr lang="en-US" dirty="0"/>
              <a:t>RED       ChB</a:t>
            </a:r>
          </a:p>
        </p:txBody>
      </p:sp>
    </p:spTree>
    <p:extLst>
      <p:ext uri="{BB962C8B-B14F-4D97-AF65-F5344CB8AC3E}">
        <p14:creationId xmlns:p14="http://schemas.microsoft.com/office/powerpoint/2010/main" val="1984060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E35DEF-0E65-E898-6104-E086E2FDF593}"/>
              </a:ext>
            </a:extLst>
          </p:cNvPr>
          <p:cNvPicPr>
            <a:picLocks noChangeAspect="1"/>
          </p:cNvPicPr>
          <p:nvPr/>
        </p:nvPicPr>
        <p:blipFill>
          <a:blip r:embed="rId2"/>
          <a:stretch>
            <a:fillRect/>
          </a:stretch>
        </p:blipFill>
        <p:spPr>
          <a:xfrm>
            <a:off x="3042811" y="1337970"/>
            <a:ext cx="6106377" cy="4182059"/>
          </a:xfrm>
          <a:prstGeom prst="rect">
            <a:avLst/>
          </a:prstGeom>
        </p:spPr>
      </p:pic>
      <p:sp>
        <p:nvSpPr>
          <p:cNvPr id="6" name="Speech Bubble: Rectangle with Corners Rounded 5">
            <a:extLst>
              <a:ext uri="{FF2B5EF4-FFF2-40B4-BE49-F238E27FC236}">
                <a16:creationId xmlns:a16="http://schemas.microsoft.com/office/drawing/2014/main" id="{201DBD2F-6AF8-BFEA-2BA9-8BB45AD2B14B}"/>
              </a:ext>
            </a:extLst>
          </p:cNvPr>
          <p:cNvSpPr/>
          <p:nvPr/>
        </p:nvSpPr>
        <p:spPr>
          <a:xfrm>
            <a:off x="3140518" y="5369488"/>
            <a:ext cx="3100448" cy="986708"/>
          </a:xfrm>
          <a:prstGeom prst="wedgeRoundRectCallout">
            <a:avLst>
              <a:gd name="adj1" fmla="val 46720"/>
              <a:gd name="adj2" fmla="val -1507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Simulate ON, the Level PV and Green Plot should simulate the tank level.</a:t>
            </a:r>
          </a:p>
        </p:txBody>
      </p:sp>
      <p:sp>
        <p:nvSpPr>
          <p:cNvPr id="7" name="Speech Bubble: Rectangle with Corners Rounded 6">
            <a:extLst>
              <a:ext uri="{FF2B5EF4-FFF2-40B4-BE49-F238E27FC236}">
                <a16:creationId xmlns:a16="http://schemas.microsoft.com/office/drawing/2014/main" id="{08DCAD80-7D3E-17E3-2338-1082C146A651}"/>
              </a:ext>
            </a:extLst>
          </p:cNvPr>
          <p:cNvSpPr/>
          <p:nvPr/>
        </p:nvSpPr>
        <p:spPr>
          <a:xfrm>
            <a:off x="524821" y="2141807"/>
            <a:ext cx="3100448" cy="689341"/>
          </a:xfrm>
          <a:prstGeom prst="wedgeRoundRectCallout">
            <a:avLst>
              <a:gd name="adj1" fmla="val 49237"/>
              <a:gd name="adj2" fmla="val 756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Set Point (SP) The desired Level in automatic.</a:t>
            </a:r>
          </a:p>
        </p:txBody>
      </p:sp>
      <p:sp>
        <p:nvSpPr>
          <p:cNvPr id="8" name="Speech Bubble: Rectangle with Corners Rounded 7">
            <a:extLst>
              <a:ext uri="{FF2B5EF4-FFF2-40B4-BE49-F238E27FC236}">
                <a16:creationId xmlns:a16="http://schemas.microsoft.com/office/drawing/2014/main" id="{735ED2FB-36CB-69FF-83C1-C3302AD15310}"/>
              </a:ext>
            </a:extLst>
          </p:cNvPr>
          <p:cNvSpPr/>
          <p:nvPr/>
        </p:nvSpPr>
        <p:spPr>
          <a:xfrm>
            <a:off x="1554388" y="1223954"/>
            <a:ext cx="3100448" cy="689341"/>
          </a:xfrm>
          <a:prstGeom prst="wedgeRoundRectCallout">
            <a:avLst>
              <a:gd name="adj1" fmla="val 61106"/>
              <a:gd name="adj2" fmla="val 17921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Process Variable (PV) The measured Level.</a:t>
            </a:r>
          </a:p>
        </p:txBody>
      </p:sp>
      <p:sp>
        <p:nvSpPr>
          <p:cNvPr id="9" name="Speech Bubble: Rectangle with Corners Rounded 8">
            <a:extLst>
              <a:ext uri="{FF2B5EF4-FFF2-40B4-BE49-F238E27FC236}">
                <a16:creationId xmlns:a16="http://schemas.microsoft.com/office/drawing/2014/main" id="{00947416-B551-249A-957E-01A8D109A870}"/>
              </a:ext>
            </a:extLst>
          </p:cNvPr>
          <p:cNvSpPr/>
          <p:nvPr/>
        </p:nvSpPr>
        <p:spPr>
          <a:xfrm>
            <a:off x="6322331" y="880946"/>
            <a:ext cx="4494352" cy="1803378"/>
          </a:xfrm>
          <a:prstGeom prst="wedgeRoundRectCallout">
            <a:avLst>
              <a:gd name="adj1" fmla="val -44769"/>
              <a:gd name="adj2" fmla="val 7217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Pump JOG button: </a:t>
            </a:r>
          </a:p>
          <a:p>
            <a:pPr algn="ctr"/>
            <a:r>
              <a:rPr lang="en-US" dirty="0"/>
              <a:t>ON, the FILL and DRAIN buttons and the Pump Speed dropdown control the pump.</a:t>
            </a:r>
          </a:p>
          <a:p>
            <a:pPr algn="ctr"/>
            <a:r>
              <a:rPr lang="en-US" dirty="0"/>
              <a:t>  </a:t>
            </a:r>
          </a:p>
          <a:p>
            <a:pPr algn="ctr"/>
            <a:r>
              <a:rPr lang="en-US" dirty="0"/>
              <a:t>OFF then the Level  (PV) goes to the SP. </a:t>
            </a:r>
          </a:p>
        </p:txBody>
      </p:sp>
      <p:sp>
        <p:nvSpPr>
          <p:cNvPr id="10" name="Speech Bubble: Rectangle with Corners Rounded 9">
            <a:extLst>
              <a:ext uri="{FF2B5EF4-FFF2-40B4-BE49-F238E27FC236}">
                <a16:creationId xmlns:a16="http://schemas.microsoft.com/office/drawing/2014/main" id="{7CFCF38C-84B0-40BA-00A8-A6A8AA1C3FBD}"/>
              </a:ext>
            </a:extLst>
          </p:cNvPr>
          <p:cNvSpPr/>
          <p:nvPr/>
        </p:nvSpPr>
        <p:spPr>
          <a:xfrm>
            <a:off x="180256" y="3408716"/>
            <a:ext cx="3577705" cy="986708"/>
          </a:xfrm>
          <a:prstGeom prst="wedgeRoundRectCallout">
            <a:avLst>
              <a:gd name="adj1" fmla="val 21183"/>
              <a:gd name="adj2" fmla="val 3039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NOTE: </a:t>
            </a:r>
            <a:r>
              <a:rPr lang="en-US" dirty="0"/>
              <a:t>SP, PV and Level indicate:</a:t>
            </a:r>
          </a:p>
          <a:p>
            <a:r>
              <a:rPr lang="en-US" dirty="0"/>
              <a:t>Tank is EMPTY when Level ~8.2”</a:t>
            </a:r>
          </a:p>
          <a:p>
            <a:r>
              <a:rPr lang="en-US" dirty="0"/>
              <a:t>Tank is FULL when Level ~ 2.4”</a:t>
            </a:r>
          </a:p>
        </p:txBody>
      </p:sp>
    </p:spTree>
    <p:extLst>
      <p:ext uri="{BB962C8B-B14F-4D97-AF65-F5344CB8AC3E}">
        <p14:creationId xmlns:p14="http://schemas.microsoft.com/office/powerpoint/2010/main" val="154894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5ECC52-82C3-FFB4-4928-E47414124F82}"/>
              </a:ext>
            </a:extLst>
          </p:cNvPr>
          <p:cNvPicPr>
            <a:picLocks noChangeAspect="1"/>
          </p:cNvPicPr>
          <p:nvPr/>
        </p:nvPicPr>
        <p:blipFill>
          <a:blip r:embed="rId2"/>
          <a:stretch>
            <a:fillRect/>
          </a:stretch>
        </p:blipFill>
        <p:spPr>
          <a:xfrm>
            <a:off x="3638207" y="1904787"/>
            <a:ext cx="4915586" cy="3048425"/>
          </a:xfrm>
          <a:prstGeom prst="rect">
            <a:avLst/>
          </a:prstGeom>
        </p:spPr>
      </p:pic>
      <p:sp>
        <p:nvSpPr>
          <p:cNvPr id="6" name="Speech Bubble: Rectangle with Corners Rounded 5">
            <a:extLst>
              <a:ext uri="{FF2B5EF4-FFF2-40B4-BE49-F238E27FC236}">
                <a16:creationId xmlns:a16="http://schemas.microsoft.com/office/drawing/2014/main" id="{4A90460E-D597-134C-CA8A-466AB7033D4B}"/>
              </a:ext>
            </a:extLst>
          </p:cNvPr>
          <p:cNvSpPr/>
          <p:nvPr/>
        </p:nvSpPr>
        <p:spPr>
          <a:xfrm>
            <a:off x="6278137" y="2653990"/>
            <a:ext cx="1599402" cy="396729"/>
          </a:xfrm>
          <a:prstGeom prst="wedgeRoundRectCallout">
            <a:avLst>
              <a:gd name="adj1" fmla="val -55328"/>
              <a:gd name="adj2" fmla="val 15391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Value.</a:t>
            </a:r>
          </a:p>
        </p:txBody>
      </p:sp>
      <p:sp>
        <p:nvSpPr>
          <p:cNvPr id="7" name="Speech Bubble: Rectangle with Corners Rounded 6">
            <a:extLst>
              <a:ext uri="{FF2B5EF4-FFF2-40B4-BE49-F238E27FC236}">
                <a16:creationId xmlns:a16="http://schemas.microsoft.com/office/drawing/2014/main" id="{C02EDBBA-91B9-7EE0-0797-405488AFEDB8}"/>
              </a:ext>
            </a:extLst>
          </p:cNvPr>
          <p:cNvSpPr/>
          <p:nvPr/>
        </p:nvSpPr>
        <p:spPr>
          <a:xfrm>
            <a:off x="6397084" y="4044175"/>
            <a:ext cx="1599402" cy="396729"/>
          </a:xfrm>
          <a:prstGeom prst="wedgeRoundRectCallout">
            <a:avLst>
              <a:gd name="adj1" fmla="val -69969"/>
              <a:gd name="adj2" fmla="val -11310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Value.</a:t>
            </a:r>
          </a:p>
        </p:txBody>
      </p:sp>
      <p:sp>
        <p:nvSpPr>
          <p:cNvPr id="8" name="Speech Bubble: Rectangle with Corners Rounded 7">
            <a:extLst>
              <a:ext uri="{FF2B5EF4-FFF2-40B4-BE49-F238E27FC236}">
                <a16:creationId xmlns:a16="http://schemas.microsoft.com/office/drawing/2014/main" id="{8EE7CA65-6378-56FB-4D99-ED3E55E04AFC}"/>
              </a:ext>
            </a:extLst>
          </p:cNvPr>
          <p:cNvSpPr/>
          <p:nvPr/>
        </p:nvSpPr>
        <p:spPr>
          <a:xfrm>
            <a:off x="3638207" y="4556483"/>
            <a:ext cx="1599402" cy="396729"/>
          </a:xfrm>
          <a:prstGeom prst="wedgeRoundRectCallout">
            <a:avLst>
              <a:gd name="adj1" fmla="val 42979"/>
              <a:gd name="adj2" fmla="val -12153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Level Value.</a:t>
            </a:r>
          </a:p>
        </p:txBody>
      </p:sp>
    </p:spTree>
    <p:extLst>
      <p:ext uri="{BB962C8B-B14F-4D97-AF65-F5344CB8AC3E}">
        <p14:creationId xmlns:p14="http://schemas.microsoft.com/office/powerpoint/2010/main" val="66887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998C3-41B2-8137-02AF-4CCA5B2A7D1D}"/>
              </a:ext>
            </a:extLst>
          </p:cNvPr>
          <p:cNvPicPr>
            <a:picLocks noChangeAspect="1"/>
          </p:cNvPicPr>
          <p:nvPr/>
        </p:nvPicPr>
        <p:blipFill>
          <a:blip r:embed="rId3"/>
          <a:stretch>
            <a:fillRect/>
          </a:stretch>
        </p:blipFill>
        <p:spPr>
          <a:xfrm>
            <a:off x="0" y="896916"/>
            <a:ext cx="12192000" cy="5064168"/>
          </a:xfrm>
          <a:prstGeom prst="rect">
            <a:avLst/>
          </a:prstGeom>
        </p:spPr>
      </p:pic>
      <p:sp>
        <p:nvSpPr>
          <p:cNvPr id="6" name="Speech Bubble: Rectangle with Corners Rounded 5">
            <a:extLst>
              <a:ext uri="{FF2B5EF4-FFF2-40B4-BE49-F238E27FC236}">
                <a16:creationId xmlns:a16="http://schemas.microsoft.com/office/drawing/2014/main" id="{698D618F-E77E-E02D-5FBA-D97F21F8FB9A}"/>
              </a:ext>
            </a:extLst>
          </p:cNvPr>
          <p:cNvSpPr/>
          <p:nvPr/>
        </p:nvSpPr>
        <p:spPr>
          <a:xfrm>
            <a:off x="0" y="3885009"/>
            <a:ext cx="3743901" cy="1253303"/>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When Running (Green) The test protocol state machine sets the SP in automatic mode to create the stairstep level values. </a:t>
            </a:r>
          </a:p>
        </p:txBody>
      </p:sp>
      <p:sp>
        <p:nvSpPr>
          <p:cNvPr id="7" name="Speech Bubble: Rectangle with Corners Rounded 6">
            <a:extLst>
              <a:ext uri="{FF2B5EF4-FFF2-40B4-BE49-F238E27FC236}">
                <a16:creationId xmlns:a16="http://schemas.microsoft.com/office/drawing/2014/main" id="{888A2FDF-E43B-6ECE-73E5-F8171E8404E0}"/>
              </a:ext>
            </a:extLst>
          </p:cNvPr>
          <p:cNvSpPr/>
          <p:nvPr/>
        </p:nvSpPr>
        <p:spPr>
          <a:xfrm>
            <a:off x="3077737" y="5176132"/>
            <a:ext cx="3287346" cy="1681868"/>
          </a:xfrm>
          <a:prstGeom prst="wedgeRoundRectCallout">
            <a:avLst>
              <a:gd name="adj1" fmla="val 44766"/>
              <a:gd name="adj2" fmla="val -9407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FILL and DRAIN Status lights,</a:t>
            </a:r>
          </a:p>
          <a:p>
            <a:pPr lvl="1"/>
            <a:r>
              <a:rPr lang="en-US" dirty="0"/>
              <a:t>GREEN = PASS</a:t>
            </a:r>
          </a:p>
          <a:p>
            <a:pPr lvl="1"/>
            <a:r>
              <a:rPr lang="en-US" dirty="0"/>
              <a:t>RED = FAIL</a:t>
            </a:r>
          </a:p>
          <a:p>
            <a:pPr lvl="1"/>
            <a:r>
              <a:rPr lang="en-US" dirty="0"/>
              <a:t>YELLOW = Test Error</a:t>
            </a:r>
          </a:p>
          <a:p>
            <a:pPr lvl="1"/>
            <a:r>
              <a:rPr lang="en-US" dirty="0"/>
              <a:t>BLACK = Not Tested</a:t>
            </a:r>
          </a:p>
        </p:txBody>
      </p:sp>
      <p:sp>
        <p:nvSpPr>
          <p:cNvPr id="8" name="Left Brace 7">
            <a:extLst>
              <a:ext uri="{FF2B5EF4-FFF2-40B4-BE49-F238E27FC236}">
                <a16:creationId xmlns:a16="http://schemas.microsoft.com/office/drawing/2014/main" id="{475818B6-031A-A295-355A-E4027744BCCF}"/>
              </a:ext>
            </a:extLst>
          </p:cNvPr>
          <p:cNvSpPr/>
          <p:nvPr/>
        </p:nvSpPr>
        <p:spPr>
          <a:xfrm rot="16200000">
            <a:off x="6926114" y="5547731"/>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8296FA67-CC44-BE9B-356C-D5524B7BA80C}"/>
              </a:ext>
            </a:extLst>
          </p:cNvPr>
          <p:cNvSpPr/>
          <p:nvPr/>
        </p:nvSpPr>
        <p:spPr>
          <a:xfrm rot="16200000">
            <a:off x="8052387" y="5547285"/>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CCC8DF08-50F5-DF94-0FD6-22A1CC281219}"/>
              </a:ext>
            </a:extLst>
          </p:cNvPr>
          <p:cNvSpPr/>
          <p:nvPr/>
        </p:nvSpPr>
        <p:spPr>
          <a:xfrm>
            <a:off x="6445408" y="6259759"/>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FILL</a:t>
            </a:r>
          </a:p>
        </p:txBody>
      </p:sp>
      <p:sp>
        <p:nvSpPr>
          <p:cNvPr id="11" name="Speech Bubble: Rectangle with Corners Rounded 10">
            <a:extLst>
              <a:ext uri="{FF2B5EF4-FFF2-40B4-BE49-F238E27FC236}">
                <a16:creationId xmlns:a16="http://schemas.microsoft.com/office/drawing/2014/main" id="{857E7E17-DA59-E223-AE9C-19F1D418F2DE}"/>
              </a:ext>
            </a:extLst>
          </p:cNvPr>
          <p:cNvSpPr/>
          <p:nvPr/>
        </p:nvSpPr>
        <p:spPr>
          <a:xfrm>
            <a:off x="7637137" y="6294284"/>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DRAIN</a:t>
            </a:r>
          </a:p>
        </p:txBody>
      </p:sp>
      <p:sp>
        <p:nvSpPr>
          <p:cNvPr id="12" name="Left Brace 11">
            <a:extLst>
              <a:ext uri="{FF2B5EF4-FFF2-40B4-BE49-F238E27FC236}">
                <a16:creationId xmlns:a16="http://schemas.microsoft.com/office/drawing/2014/main" id="{5CDB5B2C-25E2-F765-1876-8B298F1E1E76}"/>
              </a:ext>
            </a:extLst>
          </p:cNvPr>
          <p:cNvSpPr/>
          <p:nvPr/>
        </p:nvSpPr>
        <p:spPr>
          <a:xfrm rot="16200000">
            <a:off x="10136213" y="5513206"/>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D937E9CF-58D6-16E9-CB91-11784D1A82D6}"/>
              </a:ext>
            </a:extLst>
          </p:cNvPr>
          <p:cNvSpPr/>
          <p:nvPr/>
        </p:nvSpPr>
        <p:spPr>
          <a:xfrm rot="16200000">
            <a:off x="11262486" y="5512760"/>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801D7E99-6E51-8A45-8048-3EA29388730A}"/>
              </a:ext>
            </a:extLst>
          </p:cNvPr>
          <p:cNvSpPr/>
          <p:nvPr/>
        </p:nvSpPr>
        <p:spPr>
          <a:xfrm>
            <a:off x="9655507" y="6225234"/>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FILL</a:t>
            </a:r>
          </a:p>
        </p:txBody>
      </p:sp>
      <p:sp>
        <p:nvSpPr>
          <p:cNvPr id="15" name="Speech Bubble: Rectangle with Corners Rounded 14">
            <a:extLst>
              <a:ext uri="{FF2B5EF4-FFF2-40B4-BE49-F238E27FC236}">
                <a16:creationId xmlns:a16="http://schemas.microsoft.com/office/drawing/2014/main" id="{F86E1542-03E7-B092-61A4-297645401A91}"/>
              </a:ext>
            </a:extLst>
          </p:cNvPr>
          <p:cNvSpPr/>
          <p:nvPr/>
        </p:nvSpPr>
        <p:spPr>
          <a:xfrm>
            <a:off x="10847236" y="6259759"/>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DRAIN</a:t>
            </a:r>
          </a:p>
        </p:txBody>
      </p:sp>
      <p:sp>
        <p:nvSpPr>
          <p:cNvPr id="16" name="Speech Bubble: Rectangle with Corners Rounded 15">
            <a:extLst>
              <a:ext uri="{FF2B5EF4-FFF2-40B4-BE49-F238E27FC236}">
                <a16:creationId xmlns:a16="http://schemas.microsoft.com/office/drawing/2014/main" id="{89B41CDB-EE59-64B8-E8E0-9A4D3B0232BC}"/>
              </a:ext>
            </a:extLst>
          </p:cNvPr>
          <p:cNvSpPr/>
          <p:nvPr/>
        </p:nvSpPr>
        <p:spPr>
          <a:xfrm>
            <a:off x="8096109" y="632320"/>
            <a:ext cx="1828155" cy="925902"/>
          </a:xfrm>
          <a:prstGeom prst="wedgeRoundRectCallout">
            <a:avLst>
              <a:gd name="adj1" fmla="val 43603"/>
              <a:gd name="adj2" fmla="val 11197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Resistance</a:t>
            </a:r>
          </a:p>
          <a:p>
            <a:pPr algn="ctr"/>
            <a:r>
              <a:rPr lang="en-US" dirty="0"/>
              <a:t>(4 places) </a:t>
            </a:r>
          </a:p>
        </p:txBody>
      </p:sp>
      <p:sp>
        <p:nvSpPr>
          <p:cNvPr id="17" name="Speech Bubble: Rectangle with Corners Rounded 16">
            <a:extLst>
              <a:ext uri="{FF2B5EF4-FFF2-40B4-BE49-F238E27FC236}">
                <a16:creationId xmlns:a16="http://schemas.microsoft.com/office/drawing/2014/main" id="{3229E348-2C48-5261-C86C-6CB42D18ECD0}"/>
              </a:ext>
            </a:extLst>
          </p:cNvPr>
          <p:cNvSpPr/>
          <p:nvPr/>
        </p:nvSpPr>
        <p:spPr>
          <a:xfrm>
            <a:off x="10157258" y="748554"/>
            <a:ext cx="1995832" cy="809668"/>
          </a:xfrm>
          <a:prstGeom prst="wedgeRoundRectCallout">
            <a:avLst>
              <a:gd name="adj1" fmla="val -39353"/>
              <a:gd name="adj2" fmla="val 1050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Target Test Level </a:t>
            </a:r>
          </a:p>
          <a:p>
            <a:pPr algn="ctr"/>
            <a:r>
              <a:rPr lang="en-US" dirty="0"/>
              <a:t>(4 places)</a:t>
            </a:r>
          </a:p>
        </p:txBody>
      </p:sp>
      <p:sp>
        <p:nvSpPr>
          <p:cNvPr id="18" name="Speech Bubble: Rectangle with Corners Rounded 17">
            <a:extLst>
              <a:ext uri="{FF2B5EF4-FFF2-40B4-BE49-F238E27FC236}">
                <a16:creationId xmlns:a16="http://schemas.microsoft.com/office/drawing/2014/main" id="{BE553D1D-BCE1-0343-7B40-A3A8716CC801}"/>
              </a:ext>
            </a:extLst>
          </p:cNvPr>
          <p:cNvSpPr/>
          <p:nvPr/>
        </p:nvSpPr>
        <p:spPr>
          <a:xfrm>
            <a:off x="5780696" y="862837"/>
            <a:ext cx="1828155" cy="600722"/>
          </a:xfrm>
          <a:prstGeom prst="wedgeRoundRectCallout">
            <a:avLst>
              <a:gd name="adj1" fmla="val -73512"/>
              <a:gd name="adj2" fmla="val 377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 Test State</a:t>
            </a:r>
          </a:p>
        </p:txBody>
      </p:sp>
    </p:spTree>
    <p:extLst>
      <p:ext uri="{BB962C8B-B14F-4D97-AF65-F5344CB8AC3E}">
        <p14:creationId xmlns:p14="http://schemas.microsoft.com/office/powerpoint/2010/main" val="1659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6489B3-0D1F-D8B4-BD8C-088DB8ED762C}"/>
              </a:ext>
            </a:extLst>
          </p:cNvPr>
          <p:cNvPicPr>
            <a:picLocks noChangeAspect="1"/>
          </p:cNvPicPr>
          <p:nvPr/>
        </p:nvPicPr>
        <p:blipFill>
          <a:blip r:embed="rId2"/>
          <a:stretch>
            <a:fillRect/>
          </a:stretch>
        </p:blipFill>
        <p:spPr>
          <a:xfrm>
            <a:off x="2415041" y="0"/>
            <a:ext cx="7361917" cy="6858000"/>
          </a:xfrm>
          <a:prstGeom prst="rect">
            <a:avLst/>
          </a:prstGeom>
        </p:spPr>
      </p:pic>
      <p:sp>
        <p:nvSpPr>
          <p:cNvPr id="8" name="Speech Bubble: Rectangle with Corners Rounded 7">
            <a:extLst>
              <a:ext uri="{FF2B5EF4-FFF2-40B4-BE49-F238E27FC236}">
                <a16:creationId xmlns:a16="http://schemas.microsoft.com/office/drawing/2014/main" id="{02A7E04B-8A46-1EAE-58D6-94EAE3FAAB14}"/>
              </a:ext>
            </a:extLst>
          </p:cNvPr>
          <p:cNvSpPr/>
          <p:nvPr/>
        </p:nvSpPr>
        <p:spPr>
          <a:xfrm>
            <a:off x="2564780" y="2708555"/>
            <a:ext cx="1449659" cy="720445"/>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 and Exit button. </a:t>
            </a:r>
          </a:p>
        </p:txBody>
      </p:sp>
      <p:sp>
        <p:nvSpPr>
          <p:cNvPr id="9" name="Speech Bubble: Rectangle with Corners Rounded 8">
            <a:extLst>
              <a:ext uri="{FF2B5EF4-FFF2-40B4-BE49-F238E27FC236}">
                <a16:creationId xmlns:a16="http://schemas.microsoft.com/office/drawing/2014/main" id="{36D5FF03-5C86-B76C-0C0D-71DC6CAD83E2}"/>
              </a:ext>
            </a:extLst>
          </p:cNvPr>
          <p:cNvSpPr/>
          <p:nvPr/>
        </p:nvSpPr>
        <p:spPr>
          <a:xfrm>
            <a:off x="2564780" y="331225"/>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Dialog</a:t>
            </a:r>
          </a:p>
        </p:txBody>
      </p:sp>
      <p:sp>
        <p:nvSpPr>
          <p:cNvPr id="10" name="Speech Bubble: Rectangle with Corners Rounded 9">
            <a:extLst>
              <a:ext uri="{FF2B5EF4-FFF2-40B4-BE49-F238E27FC236}">
                <a16:creationId xmlns:a16="http://schemas.microsoft.com/office/drawing/2014/main" id="{6FD99D5B-6C9A-A3BD-9703-31C87A96FBBB}"/>
              </a:ext>
            </a:extLst>
          </p:cNvPr>
          <p:cNvSpPr/>
          <p:nvPr/>
        </p:nvSpPr>
        <p:spPr>
          <a:xfrm>
            <a:off x="2817541" y="4062832"/>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Fields (7 Places)</a:t>
            </a:r>
          </a:p>
        </p:txBody>
      </p:sp>
    </p:spTree>
    <p:extLst>
      <p:ext uri="{BB962C8B-B14F-4D97-AF65-F5344CB8AC3E}">
        <p14:creationId xmlns:p14="http://schemas.microsoft.com/office/powerpoint/2010/main" val="1199495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15103</TotalTime>
  <Words>959</Words>
  <Application>Microsoft Office PowerPoint</Application>
  <PresentationFormat>Widescreen</PresentationFormat>
  <Paragraphs>184</Paragraphs>
  <Slides>30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Aharoni</vt:lpstr>
      <vt:lpstr>Aptos</vt:lpstr>
      <vt:lpstr>Aptos Display</vt:lpstr>
      <vt:lpstr>Arial</vt:lpstr>
      <vt:lpstr>Cambria Math</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Fluke mA 3/28 to 4/1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MLOI Gage R &amp; R Evaluation Plan</vt:lpstr>
      <vt:lpstr>MLOI Gage R &amp; R Evaluation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Ales Consulting</dc:creator>
  <cp:lastModifiedBy>rick ales</cp:lastModifiedBy>
  <cp:revision>32</cp:revision>
  <cp:lastPrinted>2025-04-11T21:07:21Z</cp:lastPrinted>
  <dcterms:created xsi:type="dcterms:W3CDTF">2024-04-23T13:48:51Z</dcterms:created>
  <dcterms:modified xsi:type="dcterms:W3CDTF">2025-04-12T15:15:56Z</dcterms:modified>
</cp:coreProperties>
</file>